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29" r:id="rId2"/>
    <p:sldId id="630" r:id="rId3"/>
    <p:sldId id="713" r:id="rId4"/>
    <p:sldId id="567" r:id="rId5"/>
    <p:sldId id="565" r:id="rId6"/>
    <p:sldId id="714" r:id="rId7"/>
    <p:sldId id="715" r:id="rId8"/>
    <p:sldId id="726" r:id="rId9"/>
    <p:sldId id="716" r:id="rId10"/>
    <p:sldId id="759" r:id="rId11"/>
    <p:sldId id="758" r:id="rId12"/>
    <p:sldId id="719" r:id="rId13"/>
    <p:sldId id="569" r:id="rId14"/>
    <p:sldId id="570" r:id="rId15"/>
    <p:sldId id="725" r:id="rId16"/>
    <p:sldId id="571" r:id="rId17"/>
    <p:sldId id="573" r:id="rId18"/>
    <p:sldId id="566" r:id="rId19"/>
    <p:sldId id="724" r:id="rId20"/>
    <p:sldId id="572" r:id="rId21"/>
    <p:sldId id="574" r:id="rId22"/>
    <p:sldId id="575" r:id="rId23"/>
    <p:sldId id="760" r:id="rId24"/>
    <p:sldId id="722" r:id="rId25"/>
    <p:sldId id="762" r:id="rId26"/>
    <p:sldId id="720" r:id="rId27"/>
    <p:sldId id="598" r:id="rId28"/>
    <p:sldId id="599" r:id="rId29"/>
    <p:sldId id="600" r:id="rId30"/>
    <p:sldId id="735" r:id="rId31"/>
    <p:sldId id="761" r:id="rId32"/>
    <p:sldId id="577" r:id="rId33"/>
    <p:sldId id="578" r:id="rId34"/>
    <p:sldId id="579" r:id="rId35"/>
    <p:sldId id="736" r:id="rId36"/>
    <p:sldId id="580" r:id="rId37"/>
    <p:sldId id="581" r:id="rId38"/>
    <p:sldId id="582" r:id="rId39"/>
    <p:sldId id="583" r:id="rId40"/>
    <p:sldId id="584" r:id="rId41"/>
    <p:sldId id="585" r:id="rId42"/>
    <p:sldId id="732" r:id="rId43"/>
    <p:sldId id="733" r:id="rId44"/>
    <p:sldId id="734" r:id="rId45"/>
    <p:sldId id="728" r:id="rId46"/>
    <p:sldId id="756" r:id="rId47"/>
    <p:sldId id="755" r:id="rId48"/>
    <p:sldId id="738" r:id="rId49"/>
    <p:sldId id="739" r:id="rId50"/>
    <p:sldId id="741" r:id="rId51"/>
    <p:sldId id="742" r:id="rId52"/>
    <p:sldId id="745" r:id="rId53"/>
    <p:sldId id="747" r:id="rId54"/>
    <p:sldId id="753" r:id="rId55"/>
    <p:sldId id="754" r:id="rId56"/>
    <p:sldId id="627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3238"/>
    <a:srgbClr val="C0C0C0"/>
    <a:srgbClr val="FF0000"/>
    <a:srgbClr val="B2B2B2"/>
    <a:srgbClr val="00FF00"/>
    <a:srgbClr val="FF33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10" y="-96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726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BDD5A-8831-4CB2-9A30-74982A9601C0}" type="slidenum">
              <a:rPr lang="en-US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42492-295D-4CC0-8083-321D73FCE36E}" type="slidenum">
              <a:rPr lang="en-US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56EFE-2690-4A24-B8AC-2D12767D2384}" type="slidenum">
              <a:rPr lang="en-US"/>
              <a:pPr/>
              <a:t>16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E120-565E-4E10-9D00-8CE330B6B203}" type="slidenum">
              <a:rPr lang="en-US"/>
              <a:pPr/>
              <a:t>17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CC6F-03B9-4F83-8B2F-48890FA671C6}" type="slidenum">
              <a:rPr lang="en-US"/>
              <a:pPr/>
              <a:t>18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3A3F4E80-C2EA-4788-98E4-1BC1BA7EF4FB}" type="slidenum">
              <a:rPr smtClean="0"/>
              <a:pPr defTabSz="966621"/>
              <a:t>19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1BD03-7D3B-4B3F-A9DA-00621910FE06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5ED89-4101-4DA7-A097-F6277469662B}" type="slidenum">
              <a:rPr lang="en-US"/>
              <a:pPr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D689-CD45-4F21-BEA0-4C7B37C3FE38}" type="slidenum">
              <a:rPr smtClean="0"/>
              <a:pPr/>
              <a:t>27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1563-7694-4513-94A9-FDCCC197152E}" type="slidenum">
              <a:rPr smtClean="0"/>
              <a:pPr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1E4D-051C-4239-814C-9B0BEAB7A21E}" type="slidenum">
              <a:rPr smtClean="0"/>
              <a:pPr/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2F304-88D5-4065-ADD0-9899D10FF05F}" type="slidenum">
              <a:rPr lang="en-US"/>
              <a:pPr/>
              <a:t>32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5BEA-261E-4929-9E55-E69F31DB2941}" type="slidenum">
              <a:rPr lang="en-US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11953-EEC1-4A70-8C61-168F34F45BEE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ADC28-6D19-4330-97CA-6DB3C836743B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542CD-0B02-4688-82A4-59FEEB624140}" type="slidenum">
              <a:rPr/>
              <a:pPr/>
              <a:t>42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B5B-D490-4840-A150-96AECE3C26C0}" type="slidenum">
              <a:rPr/>
              <a:pPr/>
              <a:t>45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B5B-D490-4840-A150-96AECE3C26C0}" type="slidenum">
              <a:rPr/>
              <a:pPr/>
              <a:t>46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B5B-D490-4840-A150-96AECE3C26C0}" type="slidenum">
              <a:rPr/>
              <a:pPr/>
              <a:t>47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3A3F4E80-C2EA-4788-98E4-1BC1BA7EF4FB}" type="slidenum">
              <a:rPr smtClean="0"/>
              <a:pPr defTabSz="966621"/>
              <a:t>48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FBFC6523-5DFC-4238-AD94-9ADFF4F5CAD6}" type="slidenum">
              <a:rPr smtClean="0"/>
              <a:pPr defTabSz="966621"/>
              <a:t>51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AD39C6AB-9CFE-4135-BDDF-10F9FC2ECCB0}" type="slidenum">
              <a:rPr smtClean="0"/>
              <a:pPr defTabSz="966621"/>
              <a:t>52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52567929-29E5-4962-83D2-AE8AFE9602F9}" type="slidenum">
              <a:rPr smtClean="0"/>
              <a:pPr defTabSz="966621"/>
              <a:t>53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7C2E1603-6C88-4C6C-976F-21A8B9E66453}" type="slidenum">
              <a:rPr smtClean="0"/>
              <a:pPr defTabSz="966621"/>
              <a:t>54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7C2E1603-6C88-4C6C-976F-21A8B9E66453}" type="slidenum">
              <a:rPr smtClean="0"/>
              <a:pPr defTabSz="966621"/>
              <a:t>55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72.emf"/><Relationship Id="rId5" Type="http://schemas.openxmlformats.org/officeDocument/2006/relationships/image" Target="../media/image76.emf"/><Relationship Id="rId10" Type="http://schemas.openxmlformats.org/officeDocument/2006/relationships/image" Target="../media/image81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84.emf"/><Relationship Id="rId5" Type="http://schemas.openxmlformats.org/officeDocument/2006/relationships/image" Target="../media/image76.emf"/><Relationship Id="rId10" Type="http://schemas.openxmlformats.org/officeDocument/2006/relationships/image" Target="../media/image83.emf"/><Relationship Id="rId4" Type="http://schemas.openxmlformats.org/officeDocument/2006/relationships/image" Target="../media/image75.emf"/><Relationship Id="rId9" Type="http://schemas.openxmlformats.org/officeDocument/2006/relationships/image" Target="../media/image8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85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72.emf"/><Relationship Id="rId5" Type="http://schemas.openxmlformats.org/officeDocument/2006/relationships/image" Target="../media/image87.emf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image" Target="../media/image8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85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image" Target="../media/image92.emf"/><Relationship Id="rId5" Type="http://schemas.openxmlformats.org/officeDocument/2006/relationships/image" Target="../media/image87.emf"/><Relationship Id="rId10" Type="http://schemas.openxmlformats.org/officeDocument/2006/relationships/image" Target="../media/image91.emf"/><Relationship Id="rId4" Type="http://schemas.openxmlformats.org/officeDocument/2006/relationships/image" Target="../media/image86.emf"/><Relationship Id="rId9" Type="http://schemas.openxmlformats.org/officeDocument/2006/relationships/image" Target="../media/image9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dirty="0" err="1" smtClean="0">
                <a:solidFill>
                  <a:srgbClr val="FFFF00"/>
                </a:solidFill>
              </a:rPr>
              <a:t>Quantitation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David </a:t>
            </a:r>
            <a:r>
              <a:rPr lang="en-US" sz="1600" dirty="0" err="1" smtClean="0">
                <a:solidFill>
                  <a:schemeClr val="bg1"/>
                </a:solidFill>
              </a:rPr>
              <a:t>Fenyö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25,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495800"/>
            <a:ext cx="39773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Metabolic labeling – SILAC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Chemical labeling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Label-free </a:t>
            </a:r>
            <a:r>
              <a:rPr lang="en-US" sz="1600" b="1" dirty="0" err="1" smtClean="0">
                <a:solidFill>
                  <a:srgbClr val="FFFF00"/>
                </a:solidFill>
              </a:rPr>
              <a:t>quantitation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Spectrum counting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Stoichiometry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Protein processing and degradation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Biomarker discovery and verification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20121" t="27555" r="15351" b="9989"/>
          <a:stretch>
            <a:fillRect/>
          </a:stretch>
        </p:blipFill>
        <p:spPr bwMode="auto">
          <a:xfrm>
            <a:off x="228600" y="533400"/>
            <a:ext cx="8610600" cy="6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5915" y="520337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123800" y="6553200"/>
            <a:ext cx="224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Tackett et al. JPR 2005</a:t>
            </a:r>
            <a:endParaRPr lang="en-US" sz="1400" b="1" dirty="0"/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29000" y="685800"/>
            <a:ext cx="1905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1"/>
            <a:ext cx="7926388" cy="488950"/>
          </a:xfrm>
          <a:noFill/>
          <a:ln/>
        </p:spPr>
        <p:txBody>
          <a:bodyPr lIns="0" tIns="0" rIns="0" bIns="0"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 Turnover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190500" y="4191000"/>
            <a:ext cx="895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=log(2</a:t>
            </a:r>
            <a:r>
              <a:rPr lang="en-US" sz="2000" dirty="0"/>
              <a:t>)/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is the average time it takes for cells to go through the cell cycle, and K</a:t>
            </a:r>
            <a:r>
              <a:rPr lang="en-US" sz="2000" baseline="-25000" dirty="0"/>
              <a:t>T</a:t>
            </a:r>
            <a:r>
              <a:rPr lang="en-US" sz="2000" dirty="0"/>
              <a:t>=log(2)/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 is the time it takes for half the proteins to turn over. </a:t>
            </a:r>
            <a:endParaRPr lang="en-US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3450" y="13430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" y="9858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1522412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371600" y="60067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Move heavy </a:t>
            </a:r>
          </a:p>
          <a:p>
            <a:pPr algn="ctr"/>
            <a:r>
              <a:rPr lang="en-US" dirty="0" smtClean="0"/>
              <a:t>labeled cells to </a:t>
            </a:r>
          </a:p>
          <a:p>
            <a:pPr algn="ctr"/>
            <a:r>
              <a:rPr lang="en-US" dirty="0" smtClean="0"/>
              <a:t>light medium 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0" y="5286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854828"/>
              </p:ext>
            </p:extLst>
          </p:nvPr>
        </p:nvGraphicFramePr>
        <p:xfrm>
          <a:off x="101600" y="2576513"/>
          <a:ext cx="4522788" cy="1614487"/>
        </p:xfrm>
        <a:graphic>
          <a:graphicData uri="http://schemas.openxmlformats.org/presentationml/2006/ole">
            <p:oleObj spid="_x0000_s209935" name="Equation" r:id="rId4" imgW="2247900" imgH="787400" progId="Equation.3">
              <p:embed/>
            </p:oleObj>
          </a:graphicData>
        </a:graphic>
      </p:graphicFrame>
      <p:sp>
        <p:nvSpPr>
          <p:cNvPr id="17" name="Oval 16"/>
          <p:cNvSpPr/>
          <p:nvPr/>
        </p:nvSpPr>
        <p:spPr>
          <a:xfrm>
            <a:off x="4395787" y="12668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8537" y="9096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15240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77187" y="1271587"/>
            <a:ext cx="285750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19937" y="914400"/>
            <a:ext cx="1643063" cy="1071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132929" y="528935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Light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Newly produced </a:t>
            </a:r>
          </a:p>
          <a:p>
            <a:pPr algn="ctr"/>
            <a:r>
              <a:rPr lang="en-US" dirty="0" smtClean="0"/>
              <a:t>proteins will have</a:t>
            </a:r>
          </a:p>
          <a:p>
            <a:pPr algn="ctr"/>
            <a:r>
              <a:rPr lang="en-US" dirty="0" smtClean="0"/>
              <a:t>light label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4800600" y="3209925"/>
          <a:ext cx="4265613" cy="676275"/>
        </p:xfrm>
        <a:graphic>
          <a:graphicData uri="http://schemas.openxmlformats.org/presentationml/2006/ole">
            <p:oleObj spid="_x0000_s209936" name="Equation" r:id="rId5" imgW="2120900" imgH="330200" progId="Equation.3">
              <p:embed/>
            </p:oleObj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1676400" y="5129213"/>
          <a:ext cx="5797550" cy="1195387"/>
        </p:xfrm>
        <a:graphic>
          <a:graphicData uri="http://schemas.openxmlformats.org/presentationml/2006/ole">
            <p:oleObj spid="_x0000_s209937" name="Equation" r:id="rId6" imgW="2882900" imgH="584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14197" t="19731" r="11728" b="7623"/>
          <a:stretch>
            <a:fillRect/>
          </a:stretch>
        </p:blipFill>
        <p:spPr bwMode="auto">
          <a:xfrm>
            <a:off x="2362200" y="520500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Super-SILAC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53200" y="6581001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Geiger et al., Nature Methods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9730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38488" y="5715000"/>
            <a:ext cx="1336675" cy="1073150"/>
            <a:chOff x="3786182" y="5715016"/>
            <a:chExt cx="1336174" cy="1073134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7098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0289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32797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813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6560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6544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544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32105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98780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9"/>
          <p:cNvSpPr txBox="1">
            <a:spLocks noChangeArrowheads="1"/>
          </p:cNvSpPr>
          <p:nvPr/>
        </p:nvSpPr>
        <p:spPr bwMode="auto">
          <a:xfrm>
            <a:off x="2424113" y="2324100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3805" name="TextBox 30"/>
          <p:cNvSpPr txBox="1">
            <a:spLocks noChangeArrowheads="1"/>
          </p:cNvSpPr>
          <p:nvPr/>
        </p:nvSpPr>
        <p:spPr bwMode="auto">
          <a:xfrm>
            <a:off x="4445000" y="23574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3806" name="TextBox 37"/>
          <p:cNvSpPr txBox="1">
            <a:spLocks noChangeArrowheads="1"/>
          </p:cNvSpPr>
          <p:nvPr/>
        </p:nvSpPr>
        <p:spPr bwMode="auto">
          <a:xfrm>
            <a:off x="33528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225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 Box 10"/>
          <p:cNvSpPr txBox="1">
            <a:spLocks noChangeArrowheads="1"/>
          </p:cNvSpPr>
          <p:nvPr/>
        </p:nvSpPr>
        <p:spPr bwMode="auto">
          <a:xfrm>
            <a:off x="1794505" y="0"/>
            <a:ext cx="5581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Protein Labeling</a:t>
            </a:r>
          </a:p>
        </p:txBody>
      </p:sp>
      <p:sp>
        <p:nvSpPr>
          <p:cNvPr id="33809" name="TextBox 7"/>
          <p:cNvSpPr txBox="1">
            <a:spLocks noChangeArrowheads="1"/>
          </p:cNvSpPr>
          <p:nvPr/>
        </p:nvSpPr>
        <p:spPr bwMode="auto">
          <a:xfrm>
            <a:off x="44926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082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7813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098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101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3529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1787" y="6581001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Gygi et al. Nature Biotech 17 (1999) 994</a:t>
            </a:r>
            <a:endParaRPr lang="da-DK" sz="1200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5756275" y="16002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5910262" y="3644682"/>
          <a:ext cx="3005138" cy="814388"/>
        </p:xfrm>
        <a:graphic>
          <a:graphicData uri="http://schemas.openxmlformats.org/presentationml/2006/ole">
            <p:oleObj spid="_x0000_s123909" name="Equation" r:id="rId4" imgW="1574800" imgH="368300" progId="Equation.3">
              <p:embed/>
            </p:oleObj>
          </a:graphicData>
        </a:graphic>
      </p:graphicFrame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958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908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8622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1813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4321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337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8068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35052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2353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46450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219246" y="1828799"/>
            <a:ext cx="1190955" cy="1066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473450" y="2704769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2647950" y="2361869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8068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362348" y="997803"/>
            <a:ext cx="2614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Recombinant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Proteins (Heavy)</a:t>
            </a:r>
          </a:p>
        </p:txBody>
      </p: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1693972" y="0"/>
            <a:ext cx="5689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smtClean="0">
                <a:latin typeface="Comic Sans MS" pitchFamily="66" charset="0"/>
              </a:rPr>
              <a:t>Proteins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9337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943600" y="20574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6240463" y="4102100"/>
          <a:ext cx="2327275" cy="814388"/>
        </p:xfrm>
        <a:graphic>
          <a:graphicData uri="http://schemas.openxmlformats.org/presentationml/2006/ole">
            <p:oleObj spid="_x0000_s121861" name="Equation" r:id="rId4" imgW="1219200" imgH="368300" progId="Equation.3">
              <p:embed/>
            </p:oleObj>
          </a:graphicData>
        </a:graphic>
      </p:graphicFrame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5400000">
            <a:off x="3820211" y="3540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861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214938" y="3357563"/>
            <a:ext cx="714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8900000" flipH="1">
            <a:off x="463550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96875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3143250" y="318135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857750" y="657225"/>
            <a:ext cx="261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Recombinant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Chimeric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Proteins (Heavy)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230813" y="2555875"/>
            <a:ext cx="139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882052" y="0"/>
            <a:ext cx="7313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err="1">
                <a:latin typeface="Comic Sans MS" pitchFamily="66" charset="0"/>
              </a:rPr>
              <a:t>Chimeric</a:t>
            </a:r>
            <a:r>
              <a:rPr lang="en-US" sz="2800" b="1" dirty="0">
                <a:latin typeface="Comic Sans MS" pitchFamily="66" charset="0"/>
              </a:rPr>
              <a:t> Proteins</a:t>
            </a:r>
          </a:p>
        </p:txBody>
      </p:sp>
      <p:sp>
        <p:nvSpPr>
          <p:cNvPr id="49" name="Oval 48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Beynon et al. Nature Methods 2 (2005) 587</a:t>
            </a:r>
          </a:p>
          <a:p>
            <a:r>
              <a:rPr lang="da-DK" sz="1200" dirty="0" smtClean="0"/>
              <a:t>Anderson &amp; Hunter MCP 5 (2006) 573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xmlns="" val="368611432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5088" y="5715000"/>
            <a:ext cx="1336675" cy="1073150"/>
            <a:chOff x="3786182" y="5715016"/>
            <a:chExt cx="1336174" cy="1073134"/>
          </a:xfrm>
        </p:grpSpPr>
        <p:cxnSp>
          <p:nvCxnSpPr>
            <p:cNvPr id="36" name="Straight Connector 35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1764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4955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7463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479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1210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7876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4544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29"/>
          <p:cNvSpPr txBox="1">
            <a:spLocks noChangeArrowheads="1"/>
          </p:cNvSpPr>
          <p:nvPr/>
        </p:nvSpPr>
        <p:spPr bwMode="auto">
          <a:xfrm>
            <a:off x="195580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5851" name="TextBox 30"/>
          <p:cNvSpPr txBox="1">
            <a:spLocks noChangeArrowheads="1"/>
          </p:cNvSpPr>
          <p:nvPr/>
        </p:nvSpPr>
        <p:spPr bwMode="auto">
          <a:xfrm>
            <a:off x="39116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5852" name="TextBox 37"/>
          <p:cNvSpPr txBox="1">
            <a:spLocks noChangeArrowheads="1"/>
          </p:cNvSpPr>
          <p:nvPr/>
        </p:nvSpPr>
        <p:spPr bwMode="auto">
          <a:xfrm>
            <a:off x="28194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692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9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692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549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692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549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 Box 10"/>
          <p:cNvSpPr txBox="1">
            <a:spLocks noChangeArrowheads="1"/>
          </p:cNvSpPr>
          <p:nvPr/>
        </p:nvSpPr>
        <p:spPr bwMode="auto">
          <a:xfrm>
            <a:off x="1733123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Peptide Labeling</a:t>
            </a:r>
          </a:p>
        </p:txBody>
      </p:sp>
      <p:sp>
        <p:nvSpPr>
          <p:cNvPr id="35860" name="TextBox 7"/>
          <p:cNvSpPr txBox="1">
            <a:spLocks noChangeArrowheads="1"/>
          </p:cNvSpPr>
          <p:nvPr/>
        </p:nvSpPr>
        <p:spPr bwMode="auto">
          <a:xfrm>
            <a:off x="39592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53" name="Oval 52"/>
          <p:cNvSpPr/>
          <p:nvPr/>
        </p:nvSpPr>
        <p:spPr>
          <a:xfrm>
            <a:off x="22479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764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767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195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Gygi et al. Nature Biotech 17 (1999) 994</a:t>
            </a:r>
          </a:p>
          <a:p>
            <a:r>
              <a:rPr lang="da-DK" sz="1200" dirty="0" smtClean="0"/>
              <a:t>Mirgorodskaya et al. RCMS 14 (2000) 1226</a:t>
            </a:r>
            <a:endParaRPr lang="da-DK" sz="12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756275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0015027"/>
              </p:ext>
            </p:extLst>
          </p:nvPr>
        </p:nvGraphicFramePr>
        <p:xfrm>
          <a:off x="5843587" y="2886075"/>
          <a:ext cx="2690813" cy="1685925"/>
        </p:xfrm>
        <a:graphic>
          <a:graphicData uri="http://schemas.openxmlformats.org/presentationml/2006/ole">
            <p:oleObj spid="_x0000_s210949" name="Equation" r:id="rId5" imgW="1409400" imgH="761760" progId="Equation.3">
              <p:embed/>
            </p:oleObj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20975" y="5715000"/>
            <a:ext cx="1336675" cy="1073150"/>
            <a:chOff x="3786182" y="5715016"/>
            <a:chExt cx="1336174" cy="1073134"/>
          </a:xfrm>
        </p:grpSpPr>
        <p:cxnSp>
          <p:nvCxnSpPr>
            <p:cNvPr id="30" name="Straight Connector 29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2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2363787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2287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292350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2611437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862262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363787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236912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90353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57028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29"/>
          <p:cNvSpPr txBox="1">
            <a:spLocks noChangeArrowheads="1"/>
          </p:cNvSpPr>
          <p:nvPr/>
        </p:nvSpPr>
        <p:spPr bwMode="auto">
          <a:xfrm>
            <a:off x="2078037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7901" name="TextBox 37"/>
          <p:cNvSpPr txBox="1">
            <a:spLocks noChangeArrowheads="1"/>
          </p:cNvSpPr>
          <p:nvPr/>
        </p:nvSpPr>
        <p:spPr bwMode="auto">
          <a:xfrm>
            <a:off x="2935287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2665412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665412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665412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098925" y="426085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Box 6"/>
          <p:cNvSpPr txBox="1">
            <a:spLocks noChangeArrowheads="1"/>
          </p:cNvSpPr>
          <p:nvPr/>
        </p:nvSpPr>
        <p:spPr bwMode="auto">
          <a:xfrm>
            <a:off x="5364162" y="3657600"/>
            <a:ext cx="157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Synthetic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Peptides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37907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  <p:sp>
        <p:nvSpPr>
          <p:cNvPr id="37908" name="TextBox 7"/>
          <p:cNvSpPr txBox="1">
            <a:spLocks noChangeArrowheads="1"/>
          </p:cNvSpPr>
          <p:nvPr/>
        </p:nvSpPr>
        <p:spPr bwMode="auto">
          <a:xfrm>
            <a:off x="4075112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77000" y="6581001"/>
            <a:ext cx="26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Gerber et al. PNAS 100 (2003) 6940</a:t>
            </a:r>
            <a:endParaRPr lang="da-DK" sz="1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505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165651" y="4306669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Enrichment with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Peptide antibody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2066925" y="46482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715000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217826"/>
              </p:ext>
            </p:extLst>
          </p:nvPr>
        </p:nvGraphicFramePr>
        <p:xfrm>
          <a:off x="5700713" y="2767012"/>
          <a:ext cx="3103562" cy="814388"/>
        </p:xfrm>
        <a:graphic>
          <a:graphicData uri="http://schemas.openxmlformats.org/presentationml/2006/ole">
            <p:oleObj spid="_x0000_s211973" name="Equation" r:id="rId5" imgW="1625400" imgH="368280" progId="Equation.3">
              <p:embed/>
            </p:oleObj>
          </a:graphicData>
        </a:graphic>
      </p:graphicFrame>
      <p:sp>
        <p:nvSpPr>
          <p:cNvPr id="52" name="Rectangle 51"/>
          <p:cNvSpPr/>
          <p:nvPr/>
        </p:nvSpPr>
        <p:spPr>
          <a:xfrm>
            <a:off x="228600" y="4876800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Anderson</a:t>
            </a:r>
            <a:r>
              <a:rPr lang="en-US" sz="1200" dirty="0"/>
              <a:t>, N.L</a:t>
            </a:r>
            <a:r>
              <a:rPr lang="en-US" sz="1200" dirty="0" smtClean="0"/>
              <a:t>., et </a:t>
            </a:r>
            <a:r>
              <a:rPr lang="en-US" sz="1200" dirty="0"/>
              <a:t>al. </a:t>
            </a:r>
            <a:endParaRPr lang="en-US" sz="1200" dirty="0" smtClean="0"/>
          </a:p>
          <a:p>
            <a:r>
              <a:rPr lang="en-US" sz="1200" dirty="0" smtClean="0"/>
              <a:t>Proteomics 3 (2004) </a:t>
            </a:r>
            <a:r>
              <a:rPr lang="en-US" sz="1200" dirty="0"/>
              <a:t>235-44</a:t>
            </a:r>
            <a:endParaRPr lang="da-DK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3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873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730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873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730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313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8585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442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3943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765675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115719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366544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7"/>
          <p:cNvSpPr txBox="1">
            <a:spLocks noChangeArrowheads="1"/>
          </p:cNvSpPr>
          <p:nvPr/>
        </p:nvSpPr>
        <p:spPr bwMode="auto">
          <a:xfrm>
            <a:off x="7929563" y="5643563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0745" name="TextBox 7"/>
          <p:cNvSpPr txBox="1">
            <a:spLocks noChangeArrowheads="1"/>
          </p:cNvSpPr>
          <p:nvPr/>
        </p:nvSpPr>
        <p:spPr bwMode="auto">
          <a:xfrm>
            <a:off x="535463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0393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214688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8" name="TextBox 7"/>
          <p:cNvSpPr txBox="1">
            <a:spLocks noChangeArrowheads="1"/>
          </p:cNvSpPr>
          <p:nvPr/>
        </p:nvSpPr>
        <p:spPr bwMode="auto">
          <a:xfrm>
            <a:off x="378301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143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716756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2783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538288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TextBox 7"/>
          <p:cNvSpPr txBox="1">
            <a:spLocks noChangeArrowheads="1"/>
          </p:cNvSpPr>
          <p:nvPr/>
        </p:nvSpPr>
        <p:spPr bwMode="auto">
          <a:xfrm>
            <a:off x="1217613" y="5643563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1824037" y="66786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574006" y="6571457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500313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28691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57266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82270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335837" y="6319838"/>
            <a:ext cx="9001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114381" y="6528594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258969" y="6528594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22245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50820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5" name="Text Box 10"/>
          <p:cNvSpPr txBox="1">
            <a:spLocks noChangeArrowheads="1"/>
          </p:cNvSpPr>
          <p:nvPr/>
        </p:nvSpPr>
        <p:spPr bwMode="auto">
          <a:xfrm>
            <a:off x="1328988" y="0"/>
            <a:ext cx="6481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(MS/MS)</a:t>
            </a:r>
          </a:p>
        </p:txBody>
      </p:sp>
      <p:sp>
        <p:nvSpPr>
          <p:cNvPr id="56" name="Oval 55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57250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723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229600" y="5361801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SRM/MRM</a:t>
            </a:r>
            <a:endParaRPr lang="en-US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86600" y="56340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7799388" y="55626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7205663" y="62388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6984206" y="64476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128794" y="64476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092281" y="65539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378031" y="65539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42200" y="56340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5230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325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241925" y="3352801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6"/>
          <p:cNvSpPr txBox="1">
            <a:spLocks noChangeArrowheads="1"/>
          </p:cNvSpPr>
          <p:nvPr/>
        </p:nvSpPr>
        <p:spPr bwMode="auto">
          <a:xfrm>
            <a:off x="6507163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600325" y="33528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6"/>
          <p:cNvSpPr txBox="1">
            <a:spLocks noChangeArrowheads="1"/>
          </p:cNvSpPr>
          <p:nvPr/>
        </p:nvSpPr>
        <p:spPr bwMode="auto">
          <a:xfrm>
            <a:off x="1066800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16417" name="TextBox 29"/>
          <p:cNvSpPr txBox="1">
            <a:spLocks noChangeArrowheads="1"/>
          </p:cNvSpPr>
          <p:nvPr/>
        </p:nvSpPr>
        <p:spPr bwMode="auto">
          <a:xfrm>
            <a:off x="4102100" y="1290637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Light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62550" y="4130675"/>
            <a:ext cx="1336675" cy="1073150"/>
            <a:chOff x="3786182" y="5715016"/>
            <a:chExt cx="1336174" cy="107313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4263679" y="6335719"/>
              <a:ext cx="90009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4613665" y="6542885"/>
              <a:ext cx="485768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4863641" y="6635753"/>
              <a:ext cx="27145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7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3111" y="5715016"/>
              <a:ext cx="428464" cy="1071546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182" y="5715016"/>
              <a:ext cx="428464" cy="107154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4036081" y="6679408"/>
              <a:ext cx="214310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3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4805363" y="4130675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21" name="TextBox 7"/>
          <p:cNvSpPr txBox="1">
            <a:spLocks noChangeArrowheads="1"/>
          </p:cNvSpPr>
          <p:nvPr/>
        </p:nvSpPr>
        <p:spPr bwMode="auto">
          <a:xfrm>
            <a:off x="6516688" y="4059237"/>
            <a:ext cx="64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cxnSp>
        <p:nvCxnSpPr>
          <p:cNvPr id="102" name="Straight Connector 101"/>
          <p:cNvCxnSpPr/>
          <p:nvPr/>
        </p:nvCxnSpPr>
        <p:spPr bwMode="auto">
          <a:xfrm rot="5400000">
            <a:off x="2897187" y="4749800"/>
            <a:ext cx="900113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5400000">
            <a:off x="3247231" y="4956969"/>
            <a:ext cx="4857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97263" y="5049837"/>
            <a:ext cx="27146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28"/>
          <p:cNvSpPr txBox="1">
            <a:spLocks noChangeArrowheads="1"/>
          </p:cNvSpPr>
          <p:nvPr/>
        </p:nvSpPr>
        <p:spPr bwMode="auto">
          <a:xfrm>
            <a:off x="3348038" y="4200525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276600" y="4129087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2419350" y="4129087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08" name="Straight Connector 107"/>
          <p:cNvCxnSpPr/>
          <p:nvPr/>
        </p:nvCxnSpPr>
        <p:spPr bwMode="auto">
          <a:xfrm rot="5400000">
            <a:off x="2133600" y="4843462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2419350" y="4986337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2669382" y="5093493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1" name="TextBox 27"/>
          <p:cNvSpPr txBox="1">
            <a:spLocks noChangeArrowheads="1"/>
          </p:cNvSpPr>
          <p:nvPr/>
        </p:nvSpPr>
        <p:spPr bwMode="auto">
          <a:xfrm>
            <a:off x="2490788" y="4330700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2062163" y="41290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3" name="TextBox 7"/>
          <p:cNvSpPr txBox="1">
            <a:spLocks noChangeArrowheads="1"/>
          </p:cNvSpPr>
          <p:nvPr/>
        </p:nvSpPr>
        <p:spPr bwMode="auto">
          <a:xfrm>
            <a:off x="3773488" y="40576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00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5" name="TextBox 7"/>
          <p:cNvSpPr txBox="1">
            <a:spLocks noChangeArrowheads="1"/>
          </p:cNvSpPr>
          <p:nvPr/>
        </p:nvSpPr>
        <p:spPr bwMode="auto">
          <a:xfrm>
            <a:off x="5513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4919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4698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5842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806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092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156200" y="56467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514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43" name="TextBox 7"/>
          <p:cNvSpPr txBox="1">
            <a:spLocks noChangeArrowheads="1"/>
          </p:cNvSpPr>
          <p:nvPr/>
        </p:nvSpPr>
        <p:spPr bwMode="auto">
          <a:xfrm>
            <a:off x="3227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2633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412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3556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520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806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870200" y="56467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28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51" name="TextBox 7"/>
          <p:cNvSpPr txBox="1">
            <a:spLocks noChangeArrowheads="1"/>
          </p:cNvSpPr>
          <p:nvPr/>
        </p:nvSpPr>
        <p:spPr bwMode="auto">
          <a:xfrm>
            <a:off x="941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347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126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1270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234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1520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057400" y="5253037"/>
            <a:ext cx="6096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48400" y="5253037"/>
            <a:ext cx="8382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571500" y="56515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60" name="TextBox 27"/>
          <p:cNvSpPr txBox="1">
            <a:spLocks noChangeArrowheads="1"/>
          </p:cNvSpPr>
          <p:nvPr/>
        </p:nvSpPr>
        <p:spPr bwMode="auto">
          <a:xfrm>
            <a:off x="228600" y="557053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1" name="TextBox 27"/>
          <p:cNvSpPr txBox="1">
            <a:spLocks noChangeArrowheads="1"/>
          </p:cNvSpPr>
          <p:nvPr/>
        </p:nvSpPr>
        <p:spPr bwMode="auto">
          <a:xfrm>
            <a:off x="4732338" y="557530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2" name="TextBox 28"/>
          <p:cNvSpPr txBox="1">
            <a:spLocks noChangeArrowheads="1"/>
          </p:cNvSpPr>
          <p:nvPr/>
        </p:nvSpPr>
        <p:spPr bwMode="auto">
          <a:xfrm>
            <a:off x="2463800" y="55705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6463" name="TextBox 28"/>
          <p:cNvSpPr txBox="1">
            <a:spLocks noChangeArrowheads="1"/>
          </p:cNvSpPr>
          <p:nvPr/>
        </p:nvSpPr>
        <p:spPr bwMode="auto">
          <a:xfrm>
            <a:off x="7010400" y="55753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3676650" y="2819400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100" name="TextBox 7"/>
          <p:cNvSpPr txBox="1">
            <a:spLocks noChangeArrowheads="1"/>
          </p:cNvSpPr>
          <p:nvPr/>
        </p:nvSpPr>
        <p:spPr bwMode="auto">
          <a:xfrm>
            <a:off x="3902075" y="3403600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LC-MS</a:t>
            </a:r>
          </a:p>
        </p:txBody>
      </p: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2911475" y="2159000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Lysis/Fractionation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963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3820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963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820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963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820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4963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820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9000" y="11572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857500" y="8001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857875" y="13716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000625" y="10144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8199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212725" y="835025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6600" y="836613"/>
            <a:ext cx="393700" cy="573087"/>
            <a:chOff x="3648" y="1632"/>
            <a:chExt cx="81" cy="118"/>
          </a:xfrm>
        </p:grpSpPr>
        <p:sp>
          <p:nvSpPr>
            <p:cNvPr id="3165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1193800" y="879475"/>
            <a:ext cx="301625" cy="511175"/>
            <a:chOff x="3976" y="1778"/>
            <a:chExt cx="68" cy="116"/>
          </a:xfrm>
        </p:grpSpPr>
        <p:sp>
          <p:nvSpPr>
            <p:cNvPr id="3156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5438" y="1092200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" y="2095500"/>
            <a:ext cx="382588" cy="685800"/>
            <a:chOff x="1104" y="1632"/>
            <a:chExt cx="241" cy="432"/>
          </a:xfrm>
        </p:grpSpPr>
        <p:sp>
          <p:nvSpPr>
            <p:cNvPr id="3148" name="Line 26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27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8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9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30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31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2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15938" y="2114550"/>
            <a:ext cx="382587" cy="685800"/>
            <a:chOff x="1104" y="1632"/>
            <a:chExt cx="241" cy="432"/>
          </a:xfrm>
        </p:grpSpPr>
        <p:sp>
          <p:nvSpPr>
            <p:cNvPr id="3140" name="Line 35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38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39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0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41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42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4400" y="2114550"/>
            <a:ext cx="382588" cy="685800"/>
            <a:chOff x="1104" y="1632"/>
            <a:chExt cx="241" cy="432"/>
          </a:xfrm>
        </p:grpSpPr>
        <p:sp>
          <p:nvSpPr>
            <p:cNvPr id="3132" name="Line 44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5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6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7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8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9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50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51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354138" y="2133600"/>
            <a:ext cx="382587" cy="685800"/>
            <a:chOff x="1104" y="1632"/>
            <a:chExt cx="241" cy="432"/>
          </a:xfrm>
        </p:grpSpPr>
        <p:sp>
          <p:nvSpPr>
            <p:cNvPr id="3124" name="Line 53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5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6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57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58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9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60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61" name="Rectangle 61"/>
          <p:cNvSpPr>
            <a:spLocks noChangeAspect="1" noChangeArrowheads="1"/>
          </p:cNvSpPr>
          <p:nvPr/>
        </p:nvSpPr>
        <p:spPr bwMode="auto">
          <a:xfrm>
            <a:off x="19050" y="3505200"/>
            <a:ext cx="1600200" cy="1044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2" name="Line 62"/>
          <p:cNvSpPr>
            <a:spLocks noChangeAspect="1" noChangeShapeType="1"/>
          </p:cNvSpPr>
          <p:nvPr/>
        </p:nvSpPr>
        <p:spPr bwMode="auto">
          <a:xfrm>
            <a:off x="387350" y="3873500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3" name="Line 63"/>
          <p:cNvSpPr>
            <a:spLocks noChangeAspect="1" noChangeShapeType="1"/>
          </p:cNvSpPr>
          <p:nvPr/>
        </p:nvSpPr>
        <p:spPr bwMode="auto">
          <a:xfrm>
            <a:off x="511175" y="4181475"/>
            <a:ext cx="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4" name="Line 64"/>
          <p:cNvSpPr>
            <a:spLocks noChangeAspect="1" noChangeShapeType="1"/>
          </p:cNvSpPr>
          <p:nvPr/>
        </p:nvSpPr>
        <p:spPr bwMode="auto">
          <a:xfrm>
            <a:off x="758825" y="3687763"/>
            <a:ext cx="0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5" name="Line 65"/>
          <p:cNvSpPr>
            <a:spLocks noChangeAspect="1" noChangeShapeType="1"/>
          </p:cNvSpPr>
          <p:nvPr/>
        </p:nvSpPr>
        <p:spPr bwMode="auto">
          <a:xfrm>
            <a:off x="1066800" y="4365625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6" name="Line 66"/>
          <p:cNvSpPr>
            <a:spLocks noChangeAspect="1" noChangeShapeType="1"/>
          </p:cNvSpPr>
          <p:nvPr/>
        </p:nvSpPr>
        <p:spPr bwMode="auto">
          <a:xfrm>
            <a:off x="696913" y="4305300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7" name="Line 67"/>
          <p:cNvSpPr>
            <a:spLocks noChangeAspect="1" noChangeShapeType="1"/>
          </p:cNvSpPr>
          <p:nvPr/>
        </p:nvSpPr>
        <p:spPr bwMode="auto">
          <a:xfrm>
            <a:off x="571500" y="4427538"/>
            <a:ext cx="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8" name="Line 68"/>
          <p:cNvSpPr>
            <a:spLocks noChangeAspect="1" noChangeShapeType="1"/>
          </p:cNvSpPr>
          <p:nvPr/>
        </p:nvSpPr>
        <p:spPr bwMode="auto">
          <a:xfrm>
            <a:off x="141288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9" name="Line 69"/>
          <p:cNvSpPr>
            <a:spLocks noChangeAspect="1" noChangeShapeType="1"/>
          </p:cNvSpPr>
          <p:nvPr/>
        </p:nvSpPr>
        <p:spPr bwMode="auto">
          <a:xfrm>
            <a:off x="879475" y="3935413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0" name="Line 70"/>
          <p:cNvSpPr>
            <a:spLocks noChangeAspect="1" noChangeShapeType="1"/>
          </p:cNvSpPr>
          <p:nvPr/>
        </p:nvSpPr>
        <p:spPr bwMode="auto">
          <a:xfrm>
            <a:off x="1127125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1" name="Line 71"/>
          <p:cNvSpPr>
            <a:spLocks noChangeAspect="1" noChangeShapeType="1"/>
          </p:cNvSpPr>
          <p:nvPr/>
        </p:nvSpPr>
        <p:spPr bwMode="auto">
          <a:xfrm>
            <a:off x="1371600" y="3751263"/>
            <a:ext cx="0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2" name="Text Box 72"/>
          <p:cNvSpPr txBox="1">
            <a:spLocks noChangeAspect="1" noChangeArrowheads="1"/>
          </p:cNvSpPr>
          <p:nvPr/>
        </p:nvSpPr>
        <p:spPr bwMode="auto">
          <a:xfrm>
            <a:off x="-28575" y="34956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MS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81000" y="3200400"/>
            <a:ext cx="1600200" cy="1066800"/>
            <a:chOff x="4608" y="1248"/>
            <a:chExt cx="1008" cy="672"/>
          </a:xfrm>
        </p:grpSpPr>
        <p:sp>
          <p:nvSpPr>
            <p:cNvPr id="3112" name="Rectangle 74"/>
            <p:cNvSpPr>
              <a:spLocks noChangeAspect="1" noChangeArrowheads="1"/>
            </p:cNvSpPr>
            <p:nvPr/>
          </p:nvSpPr>
          <p:spPr bwMode="auto">
            <a:xfrm>
              <a:off x="4608" y="1248"/>
              <a:ext cx="1008" cy="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75"/>
            <p:cNvSpPr>
              <a:spLocks noChangeAspect="1" noChangeShapeType="1"/>
            </p:cNvSpPr>
            <p:nvPr/>
          </p:nvSpPr>
          <p:spPr bwMode="auto">
            <a:xfrm>
              <a:off x="4840" y="1481"/>
              <a:ext cx="0" cy="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76"/>
            <p:cNvSpPr>
              <a:spLocks noChangeAspect="1" noChangeShapeType="1"/>
            </p:cNvSpPr>
            <p:nvPr/>
          </p:nvSpPr>
          <p:spPr bwMode="auto">
            <a:xfrm>
              <a:off x="4918" y="1674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77"/>
            <p:cNvSpPr>
              <a:spLocks noChangeAspect="1" noChangeShapeType="1"/>
            </p:cNvSpPr>
            <p:nvPr/>
          </p:nvSpPr>
          <p:spPr bwMode="auto">
            <a:xfrm>
              <a:off x="5268" y="179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78"/>
            <p:cNvSpPr>
              <a:spLocks noChangeAspect="1" noChangeShapeType="1"/>
            </p:cNvSpPr>
            <p:nvPr/>
          </p:nvSpPr>
          <p:spPr bwMode="auto">
            <a:xfrm>
              <a:off x="5035" y="175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79"/>
            <p:cNvSpPr>
              <a:spLocks noChangeAspect="1" noChangeShapeType="1"/>
            </p:cNvSpPr>
            <p:nvPr/>
          </p:nvSpPr>
          <p:spPr bwMode="auto">
            <a:xfrm>
              <a:off x="4956" y="1829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80"/>
            <p:cNvSpPr>
              <a:spLocks noChangeAspect="1" noChangeShapeType="1"/>
            </p:cNvSpPr>
            <p:nvPr/>
          </p:nvSpPr>
          <p:spPr bwMode="auto">
            <a:xfrm>
              <a:off x="4685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1"/>
            <p:cNvSpPr>
              <a:spLocks noChangeAspect="1" noChangeShapeType="1"/>
            </p:cNvSpPr>
            <p:nvPr/>
          </p:nvSpPr>
          <p:spPr bwMode="auto">
            <a:xfrm>
              <a:off x="5150" y="1519"/>
              <a:ext cx="0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2"/>
            <p:cNvSpPr>
              <a:spLocks noChangeAspect="1" noChangeShapeType="1"/>
            </p:cNvSpPr>
            <p:nvPr/>
          </p:nvSpPr>
          <p:spPr bwMode="auto">
            <a:xfrm>
              <a:off x="5184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83"/>
            <p:cNvSpPr>
              <a:spLocks noChangeAspect="1" noChangeShapeType="1"/>
            </p:cNvSpPr>
            <p:nvPr/>
          </p:nvSpPr>
          <p:spPr bwMode="auto">
            <a:xfrm>
              <a:off x="5520" y="1584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Text Box 84"/>
            <p:cNvSpPr txBox="1">
              <a:spLocks noChangeAspect="1" noChangeArrowheads="1"/>
            </p:cNvSpPr>
            <p:nvPr/>
          </p:nvSpPr>
          <p:spPr bwMode="auto">
            <a:xfrm>
              <a:off x="4653" y="1296"/>
              <a:ext cx="48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MS/MS</a:t>
              </a:r>
            </a:p>
          </p:txBody>
        </p:sp>
        <p:sp>
          <p:nvSpPr>
            <p:cNvPr id="3123" name="Line 85"/>
            <p:cNvSpPr>
              <a:spLocks noChangeAspect="1" noChangeShapeType="1"/>
            </p:cNvSpPr>
            <p:nvPr/>
          </p:nvSpPr>
          <p:spPr bwMode="auto">
            <a:xfrm>
              <a:off x="5364" y="177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6" name="Rectangle 86"/>
          <p:cNvSpPr>
            <a:spLocks noChangeArrowheads="1"/>
          </p:cNvSpPr>
          <p:nvPr/>
        </p:nvSpPr>
        <p:spPr bwMode="auto">
          <a:xfrm>
            <a:off x="1787525" y="9144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81689" name="Rectangle 89"/>
          <p:cNvSpPr>
            <a:spLocks noChangeArrowheads="1"/>
          </p:cNvSpPr>
          <p:nvPr/>
        </p:nvSpPr>
        <p:spPr bwMode="auto">
          <a:xfrm>
            <a:off x="2470150" y="227012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281690" name="Rectangle 90"/>
          <p:cNvSpPr>
            <a:spLocks noChangeArrowheads="1"/>
          </p:cNvSpPr>
          <p:nvPr/>
        </p:nvSpPr>
        <p:spPr bwMode="auto">
          <a:xfrm>
            <a:off x="763588" y="4983163"/>
            <a:ext cx="459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Information about each sample</a:t>
            </a:r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03188" y="6340475"/>
            <a:ext cx="591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Information about the biological system</a:t>
            </a:r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>
            <a:off x="3062288" y="143192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3062288" y="278765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3062288" y="55006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Rectangle 95"/>
          <p:cNvSpPr>
            <a:spLocks noChangeArrowheads="1"/>
          </p:cNvSpPr>
          <p:nvPr/>
        </p:nvSpPr>
        <p:spPr bwMode="auto">
          <a:xfrm>
            <a:off x="2016125" y="3627438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Measurements</a:t>
            </a:r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062288" y="4144963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Rectangle 98"/>
          <p:cNvSpPr>
            <a:spLocks noChangeArrowheads="1"/>
          </p:cNvSpPr>
          <p:nvPr/>
        </p:nvSpPr>
        <p:spPr bwMode="auto">
          <a:xfrm>
            <a:off x="6161442" y="4615926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3109" name="Line 99"/>
          <p:cNvSpPr>
            <a:spLocks noChangeShapeType="1"/>
          </p:cNvSpPr>
          <p:nvPr/>
        </p:nvSpPr>
        <p:spPr bwMode="auto">
          <a:xfrm flipV="1">
            <a:off x="5400675" y="4648199"/>
            <a:ext cx="695325" cy="4857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100"/>
          <p:cNvSpPr>
            <a:spLocks noChangeShapeType="1"/>
          </p:cNvSpPr>
          <p:nvPr/>
        </p:nvSpPr>
        <p:spPr bwMode="auto">
          <a:xfrm>
            <a:off x="5410200" y="5257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89"/>
          <p:cNvSpPr>
            <a:spLocks noChangeArrowheads="1"/>
          </p:cNvSpPr>
          <p:nvPr/>
        </p:nvSpPr>
        <p:spPr bwMode="auto">
          <a:xfrm>
            <a:off x="3308687" y="1371600"/>
            <a:ext cx="1917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Experimental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Design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3461088" y="427886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Data Analysis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7" name="Rectangle 89"/>
          <p:cNvSpPr>
            <a:spLocks noChangeArrowheads="1"/>
          </p:cNvSpPr>
          <p:nvPr/>
        </p:nvSpPr>
        <p:spPr bwMode="auto">
          <a:xfrm>
            <a:off x="3491675" y="5433536"/>
            <a:ext cx="17617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Information</a:t>
            </a:r>
          </a:p>
          <a:p>
            <a:r>
              <a:rPr lang="en-US" sz="2400" b="1" i="1" dirty="0" smtClean="0">
                <a:latin typeface="Comic Sans MS" pitchFamily="66" charset="0"/>
              </a:rPr>
              <a:t>Integration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8" name="Rectangle 89"/>
          <p:cNvSpPr>
            <a:spLocks noChangeArrowheads="1"/>
          </p:cNvSpPr>
          <p:nvPr/>
        </p:nvSpPr>
        <p:spPr bwMode="auto">
          <a:xfrm>
            <a:off x="3445777" y="2743200"/>
            <a:ext cx="16927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Sample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Preparation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6161314" y="4615544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How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much?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645025" y="6429375"/>
            <a:ext cx="71437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4930775" y="6572250"/>
            <a:ext cx="42862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5180807" y="6679406"/>
            <a:ext cx="214312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29"/>
          <p:cNvSpPr txBox="1">
            <a:spLocks noChangeArrowheads="1"/>
          </p:cNvSpPr>
          <p:nvPr/>
        </p:nvSpPr>
        <p:spPr bwMode="auto">
          <a:xfrm>
            <a:off x="314325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6877" name="TextBox 30"/>
          <p:cNvSpPr txBox="1">
            <a:spLocks noChangeArrowheads="1"/>
          </p:cNvSpPr>
          <p:nvPr/>
        </p:nvSpPr>
        <p:spPr bwMode="auto">
          <a:xfrm>
            <a:off x="50927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6878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6715125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6786563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5400000">
            <a:off x="705167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8" name="TextBox 27"/>
          <p:cNvSpPr txBox="1">
            <a:spLocks noChangeArrowheads="1"/>
          </p:cNvSpPr>
          <p:nvPr/>
        </p:nvSpPr>
        <p:spPr bwMode="auto">
          <a:xfrm>
            <a:off x="6786563" y="59674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6889" name="TextBox 28"/>
          <p:cNvSpPr txBox="1">
            <a:spLocks noChangeArrowheads="1"/>
          </p:cNvSpPr>
          <p:nvPr/>
        </p:nvSpPr>
        <p:spPr bwMode="auto">
          <a:xfrm>
            <a:off x="750252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518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892" name="TextBox 7"/>
          <p:cNvSpPr txBox="1">
            <a:spLocks noChangeArrowheads="1"/>
          </p:cNvSpPr>
          <p:nvPr/>
        </p:nvSpPr>
        <p:spPr bwMode="auto">
          <a:xfrm>
            <a:off x="7880350" y="5643563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6893" name="Text Box 10"/>
          <p:cNvSpPr txBox="1">
            <a:spLocks noChangeArrowheads="1"/>
          </p:cNvSpPr>
          <p:nvPr/>
        </p:nvSpPr>
        <p:spPr bwMode="auto">
          <a:xfrm>
            <a:off x="955519" y="0"/>
            <a:ext cx="722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Isobaric Peptide Labeling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29500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11963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56" y="6581001"/>
            <a:ext cx="2278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/>
              <a:t>Ross et al. MCP 3 (2004) 1154</a:t>
            </a:r>
            <a:endParaRPr lang="nb-NO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099175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99175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9175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0063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0063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0063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0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1998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0"/>
            <a:ext cx="2860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286000"/>
            <a:ext cx="2863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1075" y="2286000"/>
            <a:ext cx="2041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13" y="2286000"/>
            <a:ext cx="2647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572000"/>
            <a:ext cx="2062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3800" y="4572000"/>
            <a:ext cx="2695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838" y="4572000"/>
            <a:ext cx="2728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0"/>
            <a:ext cx="2749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110038" y="3082925"/>
            <a:ext cx="914400" cy="684213"/>
            <a:chOff x="4143372" y="3071810"/>
            <a:chExt cx="914400" cy="684000"/>
          </a:xfrm>
        </p:grpSpPr>
        <p:sp>
          <p:nvSpPr>
            <p:cNvPr id="30" name="Rectangle 29"/>
            <p:cNvSpPr>
              <a:spLocks/>
            </p:cNvSpPr>
            <p:nvPr/>
          </p:nvSpPr>
          <p:spPr>
            <a:xfrm>
              <a:off x="4143372" y="3071810"/>
              <a:ext cx="914400" cy="68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4700606" y="3684395"/>
              <a:ext cx="1428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244254" y="3512205"/>
              <a:ext cx="485624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495045" y="3605837"/>
              <a:ext cx="26979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1981201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464522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3048000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685800"/>
            <a:ext cx="110067" cy="617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24400" y="1444625"/>
          <a:ext cx="2530475" cy="688975"/>
        </p:xfrm>
        <a:graphic>
          <a:graphicData uri="http://schemas.openxmlformats.org/presentationml/2006/ole">
            <p:oleObj spid="_x0000_s212996" name="Equation" r:id="rId7" imgW="1205977" imgH="355446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98908" y="1062335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maxima of</a:t>
            </a:r>
            <a:endParaRPr lang="en-US" sz="2400" b="1" dirty="0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32119" y="2610703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signal in a peak can be</a:t>
            </a:r>
          </a:p>
          <a:p>
            <a:r>
              <a:rPr lang="en-US" sz="2400" b="1" dirty="0" smtClean="0"/>
              <a:t>estimated with the RMSD</a:t>
            </a:r>
            <a:endParaRPr lang="en-US" sz="2400" b="1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114800" y="3377168"/>
          <a:ext cx="4156075" cy="1206500"/>
        </p:xfrm>
        <a:graphic>
          <a:graphicData uri="http://schemas.openxmlformats.org/presentationml/2006/ole">
            <p:oleObj spid="_x0000_s212997" name="Equation" r:id="rId9" imgW="1981200" imgH="6223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352800" y="4514671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the signal-to-noise ratio of a peak </a:t>
            </a:r>
          </a:p>
          <a:p>
            <a:r>
              <a:rPr lang="en-US" sz="2400" b="1" dirty="0" smtClean="0"/>
              <a:t>can be estimated by dividing the signal </a:t>
            </a:r>
          </a:p>
          <a:p>
            <a:r>
              <a:rPr lang="en-US" sz="2400" b="1" dirty="0" smtClean="0"/>
              <a:t>with the RMSD of the background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776677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184E-6 L -0.2658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45590" y="0"/>
            <a:ext cx="4229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Background subtraction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8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10800000">
            <a:off x="3301314" y="1968843"/>
            <a:ext cx="251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315729" y="3340442"/>
            <a:ext cx="251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301314" y="4915929"/>
            <a:ext cx="251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301314" y="6248400"/>
            <a:ext cx="2514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01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31848808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39" y="1676400"/>
            <a:ext cx="5504923" cy="33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0923" y="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841157" y="4310520"/>
            <a:ext cx="541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41106" y="3121818"/>
            <a:ext cx="2348576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17526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height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43" y="1738773"/>
            <a:ext cx="366703" cy="2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57800" y="213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Curve fitting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0135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area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614607" y="2019758"/>
            <a:ext cx="280993" cy="2293242"/>
            <a:chOff x="2614607" y="681037"/>
            <a:chExt cx="280993" cy="2293242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58575" y="2718247"/>
              <a:ext cx="512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676534" y="2752733"/>
              <a:ext cx="433377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52689" y="2552700"/>
              <a:ext cx="83819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302673" y="2421730"/>
              <a:ext cx="11001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897853" y="2055016"/>
              <a:ext cx="18335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509840" y="2643185"/>
              <a:ext cx="657227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21701" y="2540790"/>
              <a:ext cx="862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83645" y="2817022"/>
              <a:ext cx="304799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802601" y="1978816"/>
              <a:ext cx="19859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350" y="1919282"/>
              <a:ext cx="21050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376480" y="2666999"/>
              <a:ext cx="60960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7819" y="1826419"/>
              <a:ext cx="229076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52611" y="2095501"/>
              <a:ext cx="1752602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743078" y="1957389"/>
              <a:ext cx="20288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916910" y="2116930"/>
              <a:ext cx="17097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257800" y="175671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height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213771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Curve fitting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65735" y="4876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71600" y="2435894"/>
            <a:ext cx="492443" cy="11455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Intensity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0405643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1323" y="0"/>
            <a:ext cx="2797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Time dimension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959" y="2336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3810000"/>
            <a:ext cx="2568964" cy="13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1722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1295400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096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5016552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-381000" y="3657600"/>
            <a:ext cx="579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368" y="12706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6344" y="4572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4402" y="2776500"/>
            <a:ext cx="553998" cy="8049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7385045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972" y="5102423"/>
            <a:ext cx="147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Retention 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059692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3810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38004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38" y="990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Arrow Connector 15"/>
          <p:cNvCxnSpPr>
            <a:cxnSpLocks noChangeShapeType="1"/>
          </p:cNvCxnSpPr>
          <p:nvPr/>
        </p:nvCxnSpPr>
        <p:spPr bwMode="auto">
          <a:xfrm rot="5400000">
            <a:off x="3582194" y="2934494"/>
            <a:ext cx="533400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415" name="Straight Arrow Connector 16"/>
          <p:cNvCxnSpPr>
            <a:cxnSpLocks noChangeShapeType="1"/>
          </p:cNvCxnSpPr>
          <p:nvPr/>
        </p:nvCxnSpPr>
        <p:spPr bwMode="auto">
          <a:xfrm>
            <a:off x="3471863" y="2667000"/>
            <a:ext cx="379412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479800" y="2297113"/>
            <a:ext cx="481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cxnSp>
        <p:nvCxnSpPr>
          <p:cNvPr id="17417" name="Straight Arrow Connector 20"/>
          <p:cNvCxnSpPr>
            <a:cxnSpLocks noChangeShapeType="1"/>
          </p:cNvCxnSpPr>
          <p:nvPr/>
        </p:nvCxnSpPr>
        <p:spPr bwMode="auto">
          <a:xfrm rot="5400000">
            <a:off x="3590132" y="5447506"/>
            <a:ext cx="533400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16225" y="6396038"/>
            <a:ext cx="347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Acquisition time = 0.05</a:t>
            </a:r>
            <a:r>
              <a:rPr lang="en-US">
                <a:latin typeface="Symbol" pitchFamily="18" charset="2"/>
                <a:cs typeface="Arial" charset="0"/>
              </a:rPr>
              <a:t>s</a:t>
            </a:r>
          </a:p>
        </p:txBody>
      </p: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>
            <a:off x="3471863" y="5180013"/>
            <a:ext cx="379412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481388" y="4810125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125538"/>
            <a:ext cx="62325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333750" y="1978377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652837" y="2740201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911189" y="3567112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LC-MS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2719387" y="916869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62137" y="559682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3976687" y="1223962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33787" y="1052512"/>
            <a:ext cx="914400" cy="329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948363" y="32908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020594" y="4006056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306344" y="4148931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556376" y="4256087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7725" y="3911600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77769" y="41187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28594" y="4210844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7659688" y="32194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319587" y="189071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19587" y="267529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319587" y="3442933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704" idx="3"/>
            <a:endCxn id="49" idx="1"/>
          </p:cNvCxnSpPr>
          <p:nvPr/>
        </p:nvCxnSpPr>
        <p:spPr>
          <a:xfrm flipV="1">
            <a:off x="5233987" y="3826669"/>
            <a:ext cx="714376" cy="2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143000" y="737148"/>
          <a:ext cx="533400" cy="731520"/>
        </p:xfrm>
        <a:graphic>
          <a:graphicData uri="http://schemas.openxmlformats.org/presentationml/2006/ole">
            <p:oleObj spid="_x0000_s8294" name="Equation" r:id="rId4" imgW="279400" imgH="330200" progId="Equation.3">
              <p:embed/>
            </p:oleObj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0025777"/>
              </p:ext>
            </p:extLst>
          </p:nvPr>
        </p:nvGraphicFramePr>
        <p:xfrm>
          <a:off x="6604001" y="3290007"/>
          <a:ext cx="458787" cy="619125"/>
        </p:xfrm>
        <a:graphic>
          <a:graphicData uri="http://schemas.openxmlformats.org/presentationml/2006/ole">
            <p:oleObj spid="_x0000_s8295" name="Equation" r:id="rId5" imgW="228600" imgH="279400" progId="Equation.3">
              <p:embed/>
            </p:oleObj>
          </a:graphicData>
        </a:graphic>
      </p:graphicFrame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1600200" y="2106612"/>
          <a:ext cx="558800" cy="788988"/>
        </p:xfrm>
        <a:graphic>
          <a:graphicData uri="http://schemas.openxmlformats.org/presentationml/2006/ole">
            <p:oleObj spid="_x0000_s8296" name="Equation" r:id="rId6" imgW="291973" imgH="355446" progId="Equation.3">
              <p:embed/>
            </p:oleObj>
          </a:graphicData>
        </a:graphic>
      </p:graphicFrame>
      <p:cxnSp>
        <p:nvCxnSpPr>
          <p:cNvPr id="61" name="Straight Arrow Connector 60"/>
          <p:cNvCxnSpPr>
            <a:stCxn id="29702" idx="1"/>
          </p:cNvCxnSpPr>
          <p:nvPr/>
        </p:nvCxnSpPr>
        <p:spPr>
          <a:xfrm rot="10800000" flipV="1">
            <a:off x="1981200" y="2240314"/>
            <a:ext cx="1352550" cy="27428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1"/>
          <p:cNvGraphicFramePr>
            <a:graphicFrameLocks noChangeAspect="1"/>
          </p:cNvGraphicFramePr>
          <p:nvPr/>
        </p:nvGraphicFramePr>
        <p:xfrm>
          <a:off x="966788" y="2779713"/>
          <a:ext cx="606425" cy="787400"/>
        </p:xfrm>
        <a:graphic>
          <a:graphicData uri="http://schemas.openxmlformats.org/presentationml/2006/ole">
            <p:oleObj spid="_x0000_s8297" name="Equation" r:id="rId7" imgW="317225" imgH="355292" progId="Equation.3">
              <p:embed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10800000" flipV="1">
            <a:off x="1447801" y="2965712"/>
            <a:ext cx="2205037" cy="23468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11"/>
          <p:cNvGraphicFramePr>
            <a:graphicFrameLocks noChangeAspect="1"/>
          </p:cNvGraphicFramePr>
          <p:nvPr/>
        </p:nvGraphicFramePr>
        <p:xfrm>
          <a:off x="1636713" y="3263900"/>
          <a:ext cx="654050" cy="731838"/>
        </p:xfrm>
        <a:graphic>
          <a:graphicData uri="http://schemas.openxmlformats.org/presentationml/2006/ole">
            <p:oleObj spid="_x0000_s8298" name="Equation" r:id="rId8" imgW="342751" imgH="330057" progId="Equation.3">
              <p:embed/>
            </p:oleObj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 flipV="1">
            <a:off x="2057401" y="3414710"/>
            <a:ext cx="2338387" cy="24289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798513" y="3873500"/>
          <a:ext cx="604837" cy="731838"/>
        </p:xfrm>
        <a:graphic>
          <a:graphicData uri="http://schemas.openxmlformats.org/presentationml/2006/ole">
            <p:oleObj spid="_x0000_s8299" name="Equation" r:id="rId9" imgW="317362" imgH="330057" progId="Equation.3">
              <p:embed/>
            </p:oleObj>
          </a:graphicData>
        </a:graphic>
      </p:graphicFrame>
      <p:cxnSp>
        <p:nvCxnSpPr>
          <p:cNvPr id="67" name="Straight Arrow Connector 66"/>
          <p:cNvCxnSpPr>
            <a:stCxn id="29704" idx="1"/>
          </p:cNvCxnSpPr>
          <p:nvPr/>
        </p:nvCxnSpPr>
        <p:spPr>
          <a:xfrm rot="10800000" flipV="1">
            <a:off x="1219201" y="3828722"/>
            <a:ext cx="2691989" cy="43847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542171"/>
              </p:ext>
            </p:extLst>
          </p:nvPr>
        </p:nvGraphicFramePr>
        <p:xfrm>
          <a:off x="6457489" y="2310165"/>
          <a:ext cx="676275" cy="730250"/>
        </p:xfrm>
        <a:graphic>
          <a:graphicData uri="http://schemas.openxmlformats.org/presentationml/2006/ole">
            <p:oleObj spid="_x0000_s8300" name="Equation" r:id="rId10" imgW="355446" imgH="330057" progId="Equation.3">
              <p:embed/>
            </p:oleObj>
          </a:graphicData>
        </a:graphic>
      </p:graphicFrame>
      <p:cxnSp>
        <p:nvCxnSpPr>
          <p:cNvPr id="69" name="Straight Arrow Connector 68"/>
          <p:cNvCxnSpPr>
            <a:endCxn id="68" idx="1"/>
          </p:cNvCxnSpPr>
          <p:nvPr/>
        </p:nvCxnSpPr>
        <p:spPr>
          <a:xfrm flipV="1">
            <a:off x="5476875" y="2675290"/>
            <a:ext cx="980614" cy="108118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ct 11"/>
          <p:cNvGraphicFramePr>
            <a:graphicFrameLocks noChangeAspect="1"/>
          </p:cNvGraphicFramePr>
          <p:nvPr/>
        </p:nvGraphicFramePr>
        <p:xfrm>
          <a:off x="1066800" y="1651000"/>
          <a:ext cx="509588" cy="787400"/>
        </p:xfrm>
        <a:graphic>
          <a:graphicData uri="http://schemas.openxmlformats.org/presentationml/2006/ole">
            <p:oleObj spid="_x0000_s8301" name="Equation" r:id="rId11" imgW="266469" imgH="355292" progId="Equation.3">
              <p:embed/>
            </p:oleObj>
          </a:graphicData>
        </a:graphic>
      </p:graphicFrame>
      <p:cxnSp>
        <p:nvCxnSpPr>
          <p:cNvPr id="76" name="Straight Arrow Connector 75"/>
          <p:cNvCxnSpPr>
            <a:stCxn id="29711" idx="1"/>
          </p:cNvCxnSpPr>
          <p:nvPr/>
        </p:nvCxnSpPr>
        <p:spPr>
          <a:xfrm rot="10800000" flipV="1">
            <a:off x="1524001" y="1485900"/>
            <a:ext cx="2452687" cy="4953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2267973"/>
              </p:ext>
            </p:extLst>
          </p:nvPr>
        </p:nvGraphicFramePr>
        <p:xfrm>
          <a:off x="1214438" y="4419600"/>
          <a:ext cx="6773862" cy="933450"/>
        </p:xfrm>
        <a:graphic>
          <a:graphicData uri="http://schemas.openxmlformats.org/presentationml/2006/ole">
            <p:oleObj spid="_x0000_s8302" name="Equation" r:id="rId12" imgW="2755900" imgH="419100" progId="Equation.3">
              <p:embed/>
            </p:oleObj>
          </a:graphicData>
        </a:graphic>
      </p:graphicFrame>
      <p:sp>
        <p:nvSpPr>
          <p:cNvPr id="88" name="Rectangle 87"/>
          <p:cNvSpPr/>
          <p:nvPr/>
        </p:nvSpPr>
        <p:spPr>
          <a:xfrm>
            <a:off x="1155879" y="863958"/>
            <a:ext cx="533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550459" y="3336608"/>
            <a:ext cx="621405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Proteomic Bioinformatics –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endParaRPr lang="en-US" sz="2800" b="1" dirty="0" smtClean="0">
              <a:latin typeface="Comic Sans MS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992552"/>
              </p:ext>
            </p:extLst>
          </p:nvPr>
        </p:nvGraphicFramePr>
        <p:xfrm>
          <a:off x="1854200" y="5375275"/>
          <a:ext cx="5556250" cy="1330325"/>
        </p:xfrm>
        <a:graphic>
          <a:graphicData uri="http://schemas.openxmlformats.org/presentationml/2006/ole">
            <p:oleObj spid="_x0000_s8303" name="Equation" r:id="rId13" imgW="2260600" imgH="596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795003"/>
              </p:ext>
            </p:extLst>
          </p:nvPr>
        </p:nvGraphicFramePr>
        <p:xfrm>
          <a:off x="8534400" y="3388377"/>
          <a:ext cx="440220" cy="509728"/>
        </p:xfrm>
        <a:graphic>
          <a:graphicData uri="http://schemas.openxmlformats.org/presentationml/2006/ole">
            <p:oleObj spid="_x0000_s8304" name="Equation" r:id="rId14" imgW="241195" imgH="279279" progId="Equation.3">
              <p:embed/>
            </p:oleObj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6629400" y="3756474"/>
            <a:ext cx="1905000" cy="22031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8579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710" y="0"/>
            <a:ext cx="8792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 by spectrum counting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6400800" y="658100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Liu et al., Anal. Chem. 2004, 76, 4193</a:t>
            </a:r>
          </a:p>
        </p:txBody>
      </p:sp>
      <p:sp>
        <p:nvSpPr>
          <p:cNvPr id="22" name="Oval 21"/>
          <p:cNvSpPr/>
          <p:nvPr/>
        </p:nvSpPr>
        <p:spPr>
          <a:xfrm>
            <a:off x="7290486" y="2305599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90486" y="306349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90486" y="388414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 l="11396" t="19048" r="8832" b="4762"/>
          <a:stretch>
            <a:fillRect/>
          </a:stretch>
        </p:blipFill>
        <p:spPr bwMode="auto">
          <a:xfrm>
            <a:off x="609600" y="1752600"/>
            <a:ext cx="5000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927" y="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is the best way to estimate quantity?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1"/>
            <a:ext cx="7758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/>
              <a:t>Peak height  	</a:t>
            </a:r>
            <a:r>
              <a:rPr lang="en-US" sz="2400" b="1" smtClean="0"/>
              <a:t>- resistant to </a:t>
            </a:r>
            <a:r>
              <a:rPr lang="en-US" sz="2400" b="1" dirty="0" smtClean="0"/>
              <a:t>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Peak area  	- better statistics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more sensitive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Curve fitting 	- better statistics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needs to know the peak shape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slow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Spectrum counting  - resistant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easy to implement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 for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  low-abundance proteins</a:t>
            </a:r>
          </a:p>
        </p:txBody>
      </p:sp>
    </p:spTree>
    <p:extLst>
      <p:ext uri="{BB962C8B-B14F-4D97-AF65-F5344CB8AC3E}">
        <p14:creationId xmlns:p14="http://schemas.microsoft.com/office/powerpoint/2010/main" xmlns="" val="87978884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 descr="plot-GA_112405_90K_C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1899" r="45905"/>
          <a:stretch>
            <a:fillRect/>
          </a:stretch>
        </p:blipFill>
        <p:spPr bwMode="auto">
          <a:xfrm>
            <a:off x="785813" y="642938"/>
            <a:ext cx="1285875" cy="621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plot-GA_112405_90K_C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9675" r="48132"/>
          <a:stretch>
            <a:fillRect/>
          </a:stretch>
        </p:blipFill>
        <p:spPr bwMode="auto">
          <a:xfrm>
            <a:off x="5119688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plot-GA_112405_90K_C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24879" r="42924"/>
          <a:stretch>
            <a:fillRect/>
          </a:stretch>
        </p:blipFill>
        <p:spPr bwMode="auto">
          <a:xfrm>
            <a:off x="2952750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lot-GA_112405_90K_C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28020" r="39349"/>
          <a:stretch>
            <a:fillRect/>
          </a:stretch>
        </p:blipFill>
        <p:spPr bwMode="auto">
          <a:xfrm>
            <a:off x="7286625" y="638175"/>
            <a:ext cx="1303338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</a:t>
            </a:r>
            <a:r>
              <a:rPr lang="en-US" sz="2800" b="1" dirty="0" err="1" smtClean="0">
                <a:latin typeface="Comic Sans MS" pitchFamily="66" charset="0"/>
              </a:rPr>
              <a:t>qTOF</a:t>
            </a: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ADSSPVKAGVETTTPSK--2-0.norm.png.png"/>
          <p:cNvPicPr>
            <a:picLocks noChangeAspect="1"/>
          </p:cNvPicPr>
          <p:nvPr/>
        </p:nvPicPr>
        <p:blipFill>
          <a:blip r:embed="rId3" cstate="print"/>
          <a:srcRect l="31250" r="13281"/>
          <a:stretch>
            <a:fillRect/>
          </a:stretch>
        </p:blipFill>
        <p:spPr bwMode="auto">
          <a:xfrm>
            <a:off x="2209800" y="571500"/>
            <a:ext cx="4708526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TVYMEVNNLR--2-0.norm.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693738"/>
            <a:ext cx="82296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VYMEVNNLR--2-0.norm.png.png"/>
          <p:cNvPicPr>
            <a:picLocks noChangeAspect="1"/>
          </p:cNvPicPr>
          <p:nvPr/>
        </p:nvPicPr>
        <p:blipFill>
          <a:blip r:embed="rId3" cstate="print"/>
          <a:srcRect l="33913" t="29836" r="33971" b="21516"/>
          <a:stretch>
            <a:fillRect/>
          </a:stretch>
        </p:blipFill>
        <p:spPr bwMode="auto">
          <a:xfrm>
            <a:off x="3205163" y="2487613"/>
            <a:ext cx="2643187" cy="2928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698483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4703522" y="3276600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44862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38613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28892" y="3430449"/>
            <a:ext cx="86543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-5400000">
            <a:off x="2569381" y="3834016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828892" y="4546971"/>
            <a:ext cx="92803" cy="1015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-5400000">
            <a:off x="2575641" y="4937715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0346" y="3495660"/>
            <a:ext cx="720000" cy="433194"/>
          </a:xfrm>
          <a:prstGeom prst="rect">
            <a:avLst/>
          </a:prstGeom>
          <a:noFill/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0346" y="4634102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2943708" y="541822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943708" y="494823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943708" y="45135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43190" y="4319338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943190" y="384934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43190" y="341470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3522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5243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 rot="-5400000">
            <a:off x="2609433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 rot="-5400000">
            <a:off x="2609433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 rot="-5400000">
            <a:off x="2609433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996926" y="349304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3338" y="45550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4634" y="56457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47879" y="3276600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7115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3429000" y="2881313"/>
            <a:ext cx="246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748088" y="3778250"/>
            <a:ext cx="1824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3998913" y="4730750"/>
            <a:ext cx="132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5031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1078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0813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7"/>
          <p:cNvSpPr txBox="1">
            <a:spLocks noChangeArrowheads="1"/>
          </p:cNvSpPr>
          <p:nvPr/>
        </p:nvSpPr>
        <p:spPr bwMode="auto">
          <a:xfrm>
            <a:off x="4071938" y="2071688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264025" y="198437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264025" y="2754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264025" y="3627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264025" y="4532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 Box 10"/>
          <p:cNvSpPr txBox="1">
            <a:spLocks noChangeArrowheads="1"/>
          </p:cNvSpPr>
          <p:nvPr/>
        </p:nvSpPr>
        <p:spPr bwMode="auto">
          <a:xfrm>
            <a:off x="683268" y="0"/>
            <a:ext cx="7877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(Standard Curve)</a:t>
            </a:r>
          </a:p>
        </p:txBody>
      </p:sp>
      <p:sp>
        <p:nvSpPr>
          <p:cNvPr id="31760" name="TextBox 7"/>
          <p:cNvSpPr txBox="1">
            <a:spLocks noChangeArrowheads="1"/>
          </p:cNvSpPr>
          <p:nvPr/>
        </p:nvSpPr>
        <p:spPr bwMode="auto">
          <a:xfrm>
            <a:off x="506888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492875" y="5715000"/>
            <a:ext cx="1079500" cy="1079500"/>
            <a:chOff x="3643306" y="5715015"/>
            <a:chExt cx="1080000" cy="1080000"/>
          </a:xfrm>
        </p:grpSpPr>
        <p:sp>
          <p:nvSpPr>
            <p:cNvPr id="76" name="Rectangle 75"/>
            <p:cNvSpPr/>
            <p:nvPr/>
          </p:nvSpPr>
          <p:spPr>
            <a:xfrm>
              <a:off x="3643306" y="5715015"/>
              <a:ext cx="108000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786247" y="6548839"/>
              <a:ext cx="71471" cy="714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00659" y="6429721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43601" y="6274074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 flipV="1">
              <a:off x="3643306" y="5715015"/>
              <a:ext cx="1072059" cy="1070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215071" y="6143839"/>
              <a:ext cx="71471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9483" y="5905603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6488113" y="6238875"/>
            <a:ext cx="555625" cy="31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6760369" y="6507957"/>
            <a:ext cx="555625" cy="15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43438" y="92868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86188" y="57150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267200" y="53848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18188" y="62865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87099"/>
              </p:ext>
            </p:extLst>
          </p:nvPr>
        </p:nvGraphicFramePr>
        <p:xfrm>
          <a:off x="5791200" y="4914900"/>
          <a:ext cx="3089275" cy="679450"/>
        </p:xfrm>
        <a:graphic>
          <a:graphicData uri="http://schemas.openxmlformats.org/presentationml/2006/ole">
            <p:oleObj spid="_x0000_s10248" name="Equation" r:id="rId4" imgW="1256755" imgH="304668" progId="Equation.3">
              <p:embed/>
            </p:oleObj>
          </a:graphicData>
        </a:graphic>
      </p:graphicFrame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53391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42900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612489" y="3490913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99699" y="4594612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8048" y="4038801"/>
            <a:ext cx="720000" cy="433194"/>
          </a:xfrm>
          <a:prstGeom prst="rect">
            <a:avLst/>
          </a:prstGeom>
          <a:noFill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8048" y="4681743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 rot="-5400000">
            <a:off x="3354668" y="3877079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-5400000">
            <a:off x="3360928" y="4980778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32632" y="5451076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2632" y="498107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732632" y="454643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2114" y="435218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2114" y="38821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732114" y="344755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47879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9168" y="451960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9168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201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01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201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 rot="-5400000">
            <a:off x="3413977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 rot="-5400000">
            <a:off x="3413977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 rot="-5400000">
            <a:off x="3413977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2" name="Picture 6" descr="plot-GA_112905_90K_MS3-Aligned-to-GA_112405_90K_B"/>
          <p:cNvPicPr>
            <a:picLocks noChangeAspect="1" noChangeArrowheads="1"/>
          </p:cNvPicPr>
          <p:nvPr/>
        </p:nvPicPr>
        <p:blipFill>
          <a:blip r:embed="rId3" cstate="print"/>
          <a:srcRect b="66284"/>
          <a:stretch>
            <a:fillRect/>
          </a:stretch>
        </p:blipFill>
        <p:spPr bwMode="auto">
          <a:xfrm>
            <a:off x="1428750" y="3680127"/>
            <a:ext cx="6343650" cy="33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5" descr="plot-GA_112405_90K_C"/>
          <p:cNvPicPr>
            <a:picLocks noChangeAspect="1" noChangeArrowheads="1"/>
          </p:cNvPicPr>
          <p:nvPr/>
        </p:nvPicPr>
        <p:blipFill>
          <a:blip r:embed="rId4" cstate="print"/>
          <a:srcRect b="66653"/>
          <a:stretch>
            <a:fillRect/>
          </a:stretch>
        </p:blipFill>
        <p:spPr bwMode="auto">
          <a:xfrm>
            <a:off x="1371600" y="533400"/>
            <a:ext cx="6343650" cy="32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55600" y="76200"/>
            <a:ext cx="8459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Retention </a:t>
            </a:r>
            <a:r>
              <a:rPr lang="en-US" sz="2800" b="1" dirty="0">
                <a:latin typeface="Comic Sans MS" pitchFamily="66" charset="0"/>
              </a:rPr>
              <a:t>Time Alignment</a:t>
            </a: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2730843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5744" y="5892114"/>
            <a:ext cx="7084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5867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609600"/>
            <a:ext cx="37338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Mass Calibration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2136" t="21320" r="5340" b="20812"/>
          <a:stretch>
            <a:fillRect/>
          </a:stretch>
        </p:blipFill>
        <p:spPr bwMode="auto">
          <a:xfrm>
            <a:off x="152400" y="762000"/>
            <a:ext cx="874963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21542" y="6581001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Cox &amp; Mann, Nat. Biotech. 2008 </a:t>
            </a:r>
            <a:endParaRPr lang="en-US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6990" t="33503" r="31553" b="18782"/>
          <a:stretch>
            <a:fillRect/>
          </a:stretch>
        </p:blipFill>
        <p:spPr bwMode="auto">
          <a:xfrm>
            <a:off x="838200" y="757687"/>
            <a:ext cx="6858000" cy="60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The accuracy of quantitation is </a:t>
            </a:r>
          </a:p>
          <a:p>
            <a:pPr algn="ctr"/>
            <a:r>
              <a:rPr lang="sv-SE" sz="2800" b="1" dirty="0" smtClean="0">
                <a:latin typeface="Comic Sans MS" pitchFamily="66" charset="0"/>
              </a:rPr>
              <a:t>dependent on the signal strength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1542" y="6581001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Cox &amp; Mann, Nat. Biotech. 2008 </a:t>
            </a:r>
            <a:endParaRPr lang="en-US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355600" y="76200"/>
            <a:ext cx="8459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Workflow for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with LC-MS</a:t>
            </a:r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2321" name="Picture 113"/>
          <p:cNvPicPr>
            <a:picLocks noChangeAspect="1" noChangeArrowheads="1"/>
          </p:cNvPicPr>
          <p:nvPr/>
        </p:nvPicPr>
        <p:blipFill>
          <a:blip r:embed="rId3" cstate="print"/>
          <a:srcRect l="-9230"/>
          <a:stretch>
            <a:fillRect/>
          </a:stretch>
        </p:blipFill>
        <p:spPr bwMode="auto">
          <a:xfrm>
            <a:off x="6126163" y="990600"/>
            <a:ext cx="11890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322" name="Text Box 114"/>
          <p:cNvSpPr txBox="1">
            <a:spLocks noChangeArrowheads="1"/>
          </p:cNvSpPr>
          <p:nvPr/>
        </p:nvSpPr>
        <p:spPr bwMode="auto">
          <a:xfrm>
            <a:off x="1447800" y="1542395"/>
            <a:ext cx="449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/>
            <a:r>
              <a:rPr lang="en-US" sz="2000" b="1" dirty="0">
                <a:latin typeface="Arial" charset="0"/>
              </a:rPr>
              <a:t>Standardization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Retention time alignment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Mass calibration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Intensity normalization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>
                <a:latin typeface="Arial" charset="0"/>
              </a:rPr>
              <a:t>Quality Control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Detection of problems with 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samples and analysis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 err="1">
                <a:latin typeface="Arial" charset="0"/>
              </a:rPr>
              <a:t>Quantitation</a:t>
            </a:r>
            <a:endParaRPr lang="en-US" sz="2000" b="1" dirty="0">
              <a:latin typeface="Arial" charset="0"/>
            </a:endParaRPr>
          </a:p>
          <a:p>
            <a:pPr marL="234950" indent="-234950"/>
            <a:r>
              <a:rPr lang="en-US" sz="2000" dirty="0">
                <a:latin typeface="Arial" charset="0"/>
              </a:rPr>
              <a:t>Peak </a:t>
            </a:r>
            <a:r>
              <a:rPr lang="en-US" sz="2000" dirty="0" smtClean="0">
                <a:latin typeface="Arial" charset="0"/>
              </a:rPr>
              <a:t>detection</a:t>
            </a:r>
          </a:p>
          <a:p>
            <a:pPr marL="234950" indent="-234950"/>
            <a:r>
              <a:rPr lang="en-US" sz="2000" dirty="0" smtClean="0"/>
              <a:t>B</a:t>
            </a:r>
            <a:r>
              <a:rPr lang="en-US" sz="2000" dirty="0" smtClean="0">
                <a:latin typeface="Arial" charset="0"/>
              </a:rPr>
              <a:t>ackground subtraction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L</a:t>
            </a:r>
            <a:r>
              <a:rPr lang="en-US" sz="2000" dirty="0" smtClean="0">
                <a:latin typeface="Arial" charset="0"/>
              </a:rPr>
              <a:t>imits </a:t>
            </a:r>
            <a:r>
              <a:rPr lang="en-US" sz="2000" dirty="0">
                <a:latin typeface="Arial" charset="0"/>
              </a:rPr>
              <a:t>for integration in </a:t>
            </a:r>
            <a:r>
              <a:rPr lang="en-US" sz="2000" dirty="0" smtClean="0">
                <a:latin typeface="Arial" charset="0"/>
              </a:rPr>
              <a:t>time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mass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E</a:t>
            </a:r>
            <a:r>
              <a:rPr lang="en-US" sz="2000" dirty="0" smtClean="0">
                <a:latin typeface="Arial" charset="0"/>
              </a:rPr>
              <a:t>xclusion </a:t>
            </a:r>
            <a:r>
              <a:rPr lang="en-US" sz="2000" dirty="0">
                <a:latin typeface="Arial" charset="0"/>
              </a:rPr>
              <a:t>of interfering </a:t>
            </a:r>
            <a:r>
              <a:rPr lang="en-US" sz="2000" dirty="0" smtClean="0">
                <a:latin typeface="Arial" charset="0"/>
              </a:rPr>
              <a:t>peaks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229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355600" y="76200"/>
            <a:ext cx="8459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Biomarker discovery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14588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4352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615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465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41471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73380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8462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1" name="Oval 10"/>
          <p:cNvSpPr/>
          <p:nvPr/>
        </p:nvSpPr>
        <p:spPr>
          <a:xfrm>
            <a:off x="591502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5777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1280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137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638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7"/>
          <p:cNvSpPr txBox="1">
            <a:spLocks noChangeArrowheads="1"/>
          </p:cNvSpPr>
          <p:nvPr/>
        </p:nvSpPr>
        <p:spPr bwMode="auto">
          <a:xfrm>
            <a:off x="405765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930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787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930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787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930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787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30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787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930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787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8633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05856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34431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59435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65700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315744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566569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3771900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669766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xmlns="" val="11896229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355600" y="76200"/>
            <a:ext cx="8459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Reproducibility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8898" name="Picture 2" descr="C:\Users\fenyo\Desktop\F3_large.jpg"/>
          <p:cNvPicPr>
            <a:picLocks noChangeAspect="1" noChangeArrowheads="1"/>
          </p:cNvPicPr>
          <p:nvPr/>
        </p:nvPicPr>
        <p:blipFill>
          <a:blip r:embed="rId3" cstate="print"/>
          <a:srcRect l="50171" t="4328" b="50225"/>
          <a:stretch>
            <a:fillRect/>
          </a:stretch>
        </p:blipFill>
        <p:spPr bwMode="auto">
          <a:xfrm>
            <a:off x="914400" y="1219200"/>
            <a:ext cx="73152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0623" y="6581001"/>
            <a:ext cx="2033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Paulovich et al., MCP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896229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86600" y="56340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7799388" y="55626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7205663" y="62388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6984206" y="64476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128794" y="64476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092281" y="65539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378031" y="65539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442200" y="56340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5230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325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241925" y="3352801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6"/>
          <p:cNvSpPr txBox="1">
            <a:spLocks noChangeArrowheads="1"/>
          </p:cNvSpPr>
          <p:nvPr/>
        </p:nvSpPr>
        <p:spPr bwMode="auto">
          <a:xfrm>
            <a:off x="6507163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600325" y="33528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6"/>
          <p:cNvSpPr txBox="1">
            <a:spLocks noChangeArrowheads="1"/>
          </p:cNvSpPr>
          <p:nvPr/>
        </p:nvSpPr>
        <p:spPr bwMode="auto">
          <a:xfrm>
            <a:off x="1066800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16417" name="TextBox 29"/>
          <p:cNvSpPr txBox="1">
            <a:spLocks noChangeArrowheads="1"/>
          </p:cNvSpPr>
          <p:nvPr/>
        </p:nvSpPr>
        <p:spPr bwMode="auto">
          <a:xfrm>
            <a:off x="4102100" y="1290637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Light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62550" y="4130675"/>
            <a:ext cx="1336675" cy="1073150"/>
            <a:chOff x="3786182" y="5715016"/>
            <a:chExt cx="1336174" cy="107313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4263679" y="6335719"/>
              <a:ext cx="90009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4613665" y="6542885"/>
              <a:ext cx="485768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4863641" y="6635753"/>
              <a:ext cx="27145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7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3111" y="5715016"/>
              <a:ext cx="428464" cy="1071546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182" y="5715016"/>
              <a:ext cx="428464" cy="107154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4036081" y="6679408"/>
              <a:ext cx="214310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3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4805363" y="4130675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21" name="TextBox 7"/>
          <p:cNvSpPr txBox="1">
            <a:spLocks noChangeArrowheads="1"/>
          </p:cNvSpPr>
          <p:nvPr/>
        </p:nvSpPr>
        <p:spPr bwMode="auto">
          <a:xfrm>
            <a:off x="6516688" y="4059237"/>
            <a:ext cx="64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cxnSp>
        <p:nvCxnSpPr>
          <p:cNvPr id="102" name="Straight Connector 101"/>
          <p:cNvCxnSpPr/>
          <p:nvPr/>
        </p:nvCxnSpPr>
        <p:spPr bwMode="auto">
          <a:xfrm rot="5400000">
            <a:off x="2897187" y="4749800"/>
            <a:ext cx="900113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5400000">
            <a:off x="3247231" y="4956969"/>
            <a:ext cx="4857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97263" y="5049837"/>
            <a:ext cx="27146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28"/>
          <p:cNvSpPr txBox="1">
            <a:spLocks noChangeArrowheads="1"/>
          </p:cNvSpPr>
          <p:nvPr/>
        </p:nvSpPr>
        <p:spPr bwMode="auto">
          <a:xfrm>
            <a:off x="3348038" y="4200525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276600" y="4129087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2419350" y="4129087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08" name="Straight Connector 107"/>
          <p:cNvCxnSpPr/>
          <p:nvPr/>
        </p:nvCxnSpPr>
        <p:spPr bwMode="auto">
          <a:xfrm rot="5400000">
            <a:off x="2133600" y="4843462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2419350" y="4986337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2669382" y="5093493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1" name="TextBox 27"/>
          <p:cNvSpPr txBox="1">
            <a:spLocks noChangeArrowheads="1"/>
          </p:cNvSpPr>
          <p:nvPr/>
        </p:nvSpPr>
        <p:spPr bwMode="auto">
          <a:xfrm>
            <a:off x="2490788" y="4330700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2062163" y="41290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3" name="TextBox 7"/>
          <p:cNvSpPr txBox="1">
            <a:spLocks noChangeArrowheads="1"/>
          </p:cNvSpPr>
          <p:nvPr/>
        </p:nvSpPr>
        <p:spPr bwMode="auto">
          <a:xfrm>
            <a:off x="3773488" y="40576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00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5" name="TextBox 7"/>
          <p:cNvSpPr txBox="1">
            <a:spLocks noChangeArrowheads="1"/>
          </p:cNvSpPr>
          <p:nvPr/>
        </p:nvSpPr>
        <p:spPr bwMode="auto">
          <a:xfrm>
            <a:off x="5513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4919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4698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5842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806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092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156200" y="56467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514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43" name="TextBox 7"/>
          <p:cNvSpPr txBox="1">
            <a:spLocks noChangeArrowheads="1"/>
          </p:cNvSpPr>
          <p:nvPr/>
        </p:nvSpPr>
        <p:spPr bwMode="auto">
          <a:xfrm>
            <a:off x="3227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2633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412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3556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520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806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870200" y="5646738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28600" y="5646738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51" name="TextBox 7"/>
          <p:cNvSpPr txBox="1">
            <a:spLocks noChangeArrowheads="1"/>
          </p:cNvSpPr>
          <p:nvPr/>
        </p:nvSpPr>
        <p:spPr bwMode="auto">
          <a:xfrm>
            <a:off x="941388" y="5575300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347663" y="6251575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126206" y="6460332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1270794" y="646033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23428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1520031" y="6566694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057400" y="5253037"/>
            <a:ext cx="6096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48400" y="5253037"/>
            <a:ext cx="8382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571500" y="56515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60" name="TextBox 27"/>
          <p:cNvSpPr txBox="1">
            <a:spLocks noChangeArrowheads="1"/>
          </p:cNvSpPr>
          <p:nvPr/>
        </p:nvSpPr>
        <p:spPr bwMode="auto">
          <a:xfrm>
            <a:off x="228600" y="557053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1" name="TextBox 27"/>
          <p:cNvSpPr txBox="1">
            <a:spLocks noChangeArrowheads="1"/>
          </p:cNvSpPr>
          <p:nvPr/>
        </p:nvSpPr>
        <p:spPr bwMode="auto">
          <a:xfrm>
            <a:off x="4732338" y="557530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2" name="TextBox 28"/>
          <p:cNvSpPr txBox="1">
            <a:spLocks noChangeArrowheads="1"/>
          </p:cNvSpPr>
          <p:nvPr/>
        </p:nvSpPr>
        <p:spPr bwMode="auto">
          <a:xfrm>
            <a:off x="2463800" y="55705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6463" name="TextBox 28"/>
          <p:cNvSpPr txBox="1">
            <a:spLocks noChangeArrowheads="1"/>
          </p:cNvSpPr>
          <p:nvPr/>
        </p:nvSpPr>
        <p:spPr bwMode="auto">
          <a:xfrm>
            <a:off x="7010400" y="55753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3676650" y="2819400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100" name="TextBox 7"/>
          <p:cNvSpPr txBox="1">
            <a:spLocks noChangeArrowheads="1"/>
          </p:cNvSpPr>
          <p:nvPr/>
        </p:nvSpPr>
        <p:spPr bwMode="auto">
          <a:xfrm>
            <a:off x="3902075" y="3403600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LC-MS</a:t>
            </a:r>
          </a:p>
        </p:txBody>
      </p: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2911475" y="2159000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Lysis/Fractionation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963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3820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963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820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963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820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4963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820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9000" y="11572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857500" y="8001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857875" y="13716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000625" y="10144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25876" y="0"/>
            <a:ext cx="4038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Biomarker verification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68199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6835" t="15543" r="13805" b="3086"/>
          <a:stretch>
            <a:fillRect/>
          </a:stretch>
        </p:blipFill>
        <p:spPr bwMode="auto">
          <a:xfrm>
            <a:off x="1828800" y="483972"/>
            <a:ext cx="7162800" cy="61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1542" y="6581001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Addona et al., Nat. Biotech. 2009</a:t>
            </a:r>
            <a:endParaRPr lang="en-US" sz="1200" dirty="0"/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Reproducibility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220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CPTAC </a:t>
            </a:r>
          </a:p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Verification </a:t>
            </a:r>
          </a:p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Work Group </a:t>
            </a:r>
          </a:p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Study 7</a:t>
            </a:r>
          </a:p>
          <a:p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10 peptides</a:t>
            </a:r>
          </a:p>
          <a:p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3 transitions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per peptide</a:t>
            </a:r>
          </a:p>
          <a:p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Conc. 1-500 </a:t>
            </a:r>
            <a:r>
              <a:rPr lang="en-US" sz="1600" dirty="0" err="1" smtClean="0">
                <a:solidFill>
                  <a:srgbClr val="000066"/>
                </a:solidFill>
                <a:latin typeface="Comic Sans MS" pitchFamily="66" charset="0"/>
              </a:rPr>
              <a:t>fmol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/</a:t>
            </a:r>
            <a:r>
              <a:rPr lang="el-GR" sz="1600" dirty="0" smtClean="0">
                <a:solidFill>
                  <a:srgbClr val="000066"/>
                </a:solidFill>
                <a:latin typeface="Comic Sans MS" pitchFamily="66" charset="0"/>
              </a:rPr>
              <a:t>μ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l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Human plasma 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Background</a:t>
            </a:r>
          </a:p>
          <a:p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8 laboratories 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4 repeat analyses</a:t>
            </a:r>
          </a:p>
          <a:p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 per lab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14388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4332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8595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1445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81451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213360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238442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431482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5757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78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135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0636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245745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3305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1875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3305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1875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3305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1875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3305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1875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3305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875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8613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345836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74411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99415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365500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715544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966369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9" name="Text Box 10"/>
          <p:cNvSpPr txBox="1">
            <a:spLocks noChangeArrowheads="1"/>
          </p:cNvSpPr>
          <p:nvPr/>
        </p:nvSpPr>
        <p:spPr bwMode="auto">
          <a:xfrm>
            <a:off x="1716791" y="0"/>
            <a:ext cx="573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Comic Sans MS" pitchFamily="66" charset="0"/>
              </a:rPr>
              <a:t>Quantitation</a:t>
            </a:r>
            <a:r>
              <a:rPr lang="en-US" sz="2800" b="1" dirty="0">
                <a:latin typeface="Comic Sans MS" pitchFamily="66" charset="0"/>
              </a:rPr>
              <a:t> – Label-Free (MS)</a:t>
            </a:r>
          </a:p>
        </p:txBody>
      </p:sp>
      <p:sp>
        <p:nvSpPr>
          <p:cNvPr id="29730" name="TextBox 7"/>
          <p:cNvSpPr txBox="1">
            <a:spLocks noChangeArrowheads="1"/>
          </p:cNvSpPr>
          <p:nvPr/>
        </p:nvSpPr>
        <p:spPr bwMode="auto">
          <a:xfrm>
            <a:off x="2171700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509746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2171762"/>
              </p:ext>
            </p:extLst>
          </p:nvPr>
        </p:nvGraphicFramePr>
        <p:xfrm>
          <a:off x="4495800" y="2727325"/>
          <a:ext cx="4621212" cy="763588"/>
        </p:xfrm>
        <a:graphic>
          <a:graphicData uri="http://schemas.openxmlformats.org/presentationml/2006/ole">
            <p:oleObj spid="_x0000_s9237" name="Equation" r:id="rId4" imgW="1879600" imgH="342900" progId="Equation.3">
              <p:embed/>
            </p:oleObj>
          </a:graphicData>
        </a:graphic>
      </p:graphicFrame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4446759" y="2227906"/>
            <a:ext cx="3962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Assumption: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constant for all samples</a:t>
            </a:r>
            <a:endParaRPr lang="en-US" sz="2800" dirty="0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3986418"/>
              </p:ext>
            </p:extLst>
          </p:nvPr>
        </p:nvGraphicFramePr>
        <p:xfrm>
          <a:off x="4997450" y="4343400"/>
          <a:ext cx="3679825" cy="735013"/>
        </p:xfrm>
        <a:graphic>
          <a:graphicData uri="http://schemas.openxmlformats.org/presentationml/2006/ole">
            <p:oleObj spid="_x0000_s9238" name="Equation" r:id="rId5" imgW="1498600" imgH="330200" progId="Equation.3">
              <p:embed/>
            </p:oleObj>
          </a:graphicData>
        </a:graphic>
      </p:graphicFrame>
      <p:sp>
        <p:nvSpPr>
          <p:cNvPr id="57" name="Rectangle 56"/>
          <p:cNvSpPr/>
          <p:nvPr/>
        </p:nvSpPr>
        <p:spPr>
          <a:xfrm>
            <a:off x="4572000" y="4419599"/>
            <a:ext cx="4444284" cy="6460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5938" t="23248" r="9494" b="6688"/>
          <a:stretch>
            <a:fillRect/>
          </a:stretch>
        </p:blipFill>
        <p:spPr bwMode="auto">
          <a:xfrm>
            <a:off x="533400" y="838200"/>
            <a:ext cx="796774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Reproducibility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1542" y="6581001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Addona et al., Nat. Biotech. 2009</a:t>
            </a:r>
            <a:endParaRPr lang="en-US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Correction for interference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28600" y="609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" y="1765300"/>
            <a:ext cx="8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>
                <a:latin typeface="Comic Sans MS" pitchFamily="66" charset="0"/>
              </a:rPr>
              <a:t>MRM analysis of low abundance proteins is </a:t>
            </a:r>
            <a:r>
              <a:rPr lang="en-US" b="1" kern="0" dirty="0">
                <a:latin typeface="Comic Sans MS" pitchFamily="66" charset="0"/>
              </a:rPr>
              <a:t>sensitive to interference</a:t>
            </a:r>
            <a:r>
              <a:rPr lang="en-US" kern="0" dirty="0">
                <a:latin typeface="Comic Sans MS" pitchFamily="66" charset="0"/>
              </a:rPr>
              <a:t> from other components of the sample that have the same precursor and fragment masses as the transitions that are monitored. </a:t>
            </a:r>
          </a:p>
          <a:p>
            <a:pPr algn="just">
              <a:defRPr/>
            </a:pPr>
            <a:endParaRPr lang="en-US" kern="0" dirty="0">
              <a:latin typeface="Comic Sans MS" pitchFamily="66" charset="0"/>
            </a:endParaRPr>
          </a:p>
          <a:p>
            <a:pPr algn="just">
              <a:defRPr/>
            </a:pPr>
            <a:r>
              <a:rPr lang="en-US" kern="0" dirty="0">
                <a:latin typeface="Comic Sans MS" pitchFamily="66" charset="0"/>
              </a:rPr>
              <a:t>During development of MRM assays, care is usually taken to avoid interference, but unanticipated interference can appear when the finished assay is applied to real samples.</a:t>
            </a:r>
            <a:endParaRPr lang="sv-SE" kern="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Ratios of intensities of transitions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80945"/>
            <a:ext cx="3605963" cy="22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46132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037" y="4180945"/>
            <a:ext cx="3605963" cy="22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7620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84757" y="838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4612" y="838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4756" y="3886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4611" y="3886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Detection of interference</a:t>
            </a:r>
          </a:p>
          <a:p>
            <a:pPr eaLnBrk="1" hangingPunct="1">
              <a:lnSpc>
                <a:spcPct val="95000"/>
              </a:lnSpc>
            </a:pPr>
            <a:endParaRPr lang="en-US" sz="3600" i="1" dirty="0">
              <a:solidFill>
                <a:srgbClr val="000066"/>
              </a:solidFill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0" y="762000"/>
            <a:ext cx="8915400" cy="6096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Interference is detected by comparing the ratio of the intensity of pairs of transitions with the expected ratio and finding outliers. 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Transition </a:t>
            </a:r>
            <a:r>
              <a:rPr lang="en-US" sz="2300" dirty="0" err="1" smtClean="0">
                <a:latin typeface="Comic Sans MS" pitchFamily="66" charset="0"/>
              </a:rPr>
              <a:t>i</a:t>
            </a:r>
            <a:r>
              <a:rPr lang="en-US" sz="2300" dirty="0" smtClean="0">
                <a:latin typeface="Comic Sans MS" pitchFamily="66" charset="0"/>
              </a:rPr>
              <a:t> has interference if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where </a:t>
            </a:r>
            <a:r>
              <a:rPr lang="en-US" sz="2300" dirty="0" err="1" smtClean="0">
                <a:latin typeface="Comic Sans MS" pitchFamily="66" charset="0"/>
              </a:rPr>
              <a:t>Z</a:t>
            </a:r>
            <a:r>
              <a:rPr lang="en-US" sz="2300" baseline="-25000" dirty="0" err="1" smtClean="0">
                <a:latin typeface="Comic Sans MS" pitchFamily="66" charset="0"/>
              </a:rPr>
              <a:t>threshold</a:t>
            </a:r>
            <a:r>
              <a:rPr lang="en-US" sz="2300" dirty="0" smtClean="0">
                <a:latin typeface="Comic Sans MS" pitchFamily="66" charset="0"/>
              </a:rPr>
              <a:t> is the interference detection threshold;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 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                                                                        ;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err="1" smtClean="0">
                <a:latin typeface="Comic Sans MS" pitchFamily="66" charset="0"/>
              </a:rPr>
              <a:t>z</a:t>
            </a:r>
            <a:r>
              <a:rPr lang="en-US" sz="2300" baseline="-25000" dirty="0" err="1" smtClean="0">
                <a:latin typeface="Comic Sans MS" pitchFamily="66" charset="0"/>
              </a:rPr>
              <a:t>ji</a:t>
            </a:r>
            <a:r>
              <a:rPr lang="en-US" sz="2300" dirty="0" smtClean="0">
                <a:latin typeface="Comic Sans MS" pitchFamily="66" charset="0"/>
              </a:rPr>
              <a:t> is the number of standard deviations that the ratio between the intensities of transitions j and </a:t>
            </a:r>
            <a:r>
              <a:rPr lang="en-US" sz="2300" dirty="0" err="1" smtClean="0">
                <a:latin typeface="Comic Sans MS" pitchFamily="66" charset="0"/>
              </a:rPr>
              <a:t>i</a:t>
            </a:r>
            <a:r>
              <a:rPr lang="en-US" sz="2300" dirty="0" smtClean="0">
                <a:latin typeface="Comic Sans MS" pitchFamily="66" charset="0"/>
              </a:rPr>
              <a:t> deviate from the noise;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smtClean="0">
                <a:latin typeface="Comic Sans MS" pitchFamily="66" charset="0"/>
              </a:rPr>
              <a:t>I</a:t>
            </a:r>
            <a:r>
              <a:rPr lang="en-US" sz="2300" baseline="-25000" dirty="0" smtClean="0">
                <a:latin typeface="Comic Sans MS" pitchFamily="66" charset="0"/>
              </a:rPr>
              <a:t>i</a:t>
            </a:r>
            <a:r>
              <a:rPr lang="en-US" sz="2300" dirty="0" smtClean="0">
                <a:latin typeface="Comic Sans MS" pitchFamily="66" charset="0"/>
              </a:rPr>
              <a:t> </a:t>
            </a:r>
            <a:r>
              <a:rPr lang="en-US" sz="2300" dirty="0">
                <a:latin typeface="Comic Sans MS" pitchFamily="66" charset="0"/>
              </a:rPr>
              <a:t>and </a:t>
            </a:r>
            <a:r>
              <a:rPr lang="en-US" sz="2300" dirty="0" err="1">
                <a:latin typeface="Comic Sans MS" pitchFamily="66" charset="0"/>
              </a:rPr>
              <a:t>I</a:t>
            </a:r>
            <a:r>
              <a:rPr lang="en-US" sz="2300" baseline="-25000" dirty="0" err="1">
                <a:latin typeface="Comic Sans MS" pitchFamily="66" charset="0"/>
              </a:rPr>
              <a:t>j</a:t>
            </a:r>
            <a:r>
              <a:rPr lang="en-US" sz="2300" dirty="0">
                <a:latin typeface="Comic Sans MS" pitchFamily="66" charset="0"/>
              </a:rPr>
              <a:t> are the intensities </a:t>
            </a:r>
            <a:r>
              <a:rPr lang="en-US" sz="2300" dirty="0" smtClean="0">
                <a:latin typeface="Comic Sans MS" pitchFamily="66" charset="0"/>
              </a:rPr>
              <a:t>of </a:t>
            </a:r>
            <a:r>
              <a:rPr lang="en-US" sz="2300" dirty="0">
                <a:latin typeface="Comic Sans MS" pitchFamily="66" charset="0"/>
              </a:rPr>
              <a:t>transitions </a:t>
            </a:r>
            <a:r>
              <a:rPr lang="en-US" sz="2300" dirty="0" err="1">
                <a:latin typeface="Comic Sans MS" pitchFamily="66" charset="0"/>
              </a:rPr>
              <a:t>i</a:t>
            </a:r>
            <a:r>
              <a:rPr lang="en-US" sz="2300" dirty="0">
                <a:latin typeface="Comic Sans MS" pitchFamily="66" charset="0"/>
              </a:rPr>
              <a:t> and j; </a:t>
            </a:r>
            <a:endParaRPr lang="en-US" sz="2300" dirty="0" smtClean="0">
              <a:latin typeface="Comic Sans MS" pitchFamily="66" charset="0"/>
            </a:endParaRP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err="1">
                <a:latin typeface="Comic Sans MS" pitchFamily="66" charset="0"/>
              </a:rPr>
              <a:t>r</a:t>
            </a:r>
            <a:r>
              <a:rPr lang="en-US" sz="2300" baseline="-25000" dirty="0" err="1">
                <a:latin typeface="Comic Sans MS" pitchFamily="66" charset="0"/>
              </a:rPr>
              <a:t>ji</a:t>
            </a:r>
            <a:r>
              <a:rPr lang="en-US" sz="2300" dirty="0">
                <a:latin typeface="Comic Sans MS" pitchFamily="66" charset="0"/>
              </a:rPr>
              <a:t> is the expected ratio of </a:t>
            </a:r>
            <a:r>
              <a:rPr lang="en-US" sz="2300" dirty="0" smtClean="0">
                <a:latin typeface="Comic Sans MS" pitchFamily="66" charset="0"/>
              </a:rPr>
              <a:t>the intensity </a:t>
            </a:r>
            <a:r>
              <a:rPr lang="en-US" sz="2300" dirty="0">
                <a:latin typeface="Comic Sans MS" pitchFamily="66" charset="0"/>
              </a:rPr>
              <a:t>of transitions j and </a:t>
            </a:r>
            <a:r>
              <a:rPr lang="en-US" sz="2300" dirty="0" err="1">
                <a:latin typeface="Comic Sans MS" pitchFamily="66" charset="0"/>
              </a:rPr>
              <a:t>i</a:t>
            </a:r>
            <a:r>
              <a:rPr lang="en-US" sz="2300" dirty="0">
                <a:latin typeface="Comic Sans MS" pitchFamily="66" charset="0"/>
              </a:rPr>
              <a:t>; </a:t>
            </a:r>
            <a:r>
              <a:rPr lang="en-US" sz="2300" dirty="0" smtClean="0">
                <a:latin typeface="Comic Sans MS" pitchFamily="66" charset="0"/>
              </a:rPr>
              <a:t>and</a:t>
            </a:r>
          </a:p>
          <a:p>
            <a:pPr algn="l" eaLnBrk="1" hangingPunct="1">
              <a:lnSpc>
                <a:spcPts val="1500"/>
              </a:lnSpc>
              <a:defRPr/>
            </a:pPr>
            <a:endParaRPr lang="en-US" sz="2300" dirty="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sz="2300" dirty="0" err="1">
                <a:latin typeface="Symbol" pitchFamily="18" charset="2"/>
              </a:rPr>
              <a:t>s</a:t>
            </a:r>
            <a:r>
              <a:rPr lang="en-US" sz="2300" baseline="-25000" dirty="0" err="1">
                <a:latin typeface="Comic Sans MS" pitchFamily="66" charset="0"/>
              </a:rPr>
              <a:t>ji</a:t>
            </a:r>
            <a:r>
              <a:rPr lang="en-US" sz="2300" dirty="0">
                <a:latin typeface="Comic Sans MS" pitchFamily="66" charset="0"/>
              </a:rPr>
              <a:t> is the noise in the ratio.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sz="2300" dirty="0"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300" kern="0" dirty="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300" kern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48200" y="1770063"/>
          <a:ext cx="2335212" cy="592137"/>
        </p:xfrm>
        <a:graphic>
          <a:graphicData uri="http://schemas.openxmlformats.org/presentationml/2006/ole">
            <p:oleObj spid="_x0000_s136202" name="Equation" r:id="rId4" imgW="952087" imgH="241195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6860" y="2861310"/>
          <a:ext cx="6318250" cy="1276350"/>
        </p:xfrm>
        <a:graphic>
          <a:graphicData uri="http://schemas.openxmlformats.org/presentationml/2006/ole">
            <p:oleObj spid="_x0000_s136203" name="Equation" r:id="rId5" imgW="2578100" imgH="520700" progId="Equation.3">
              <p:embed/>
            </p:oleObj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237" y="6858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Correction </a:t>
            </a:r>
            <a:r>
              <a:rPr lang="en-US" sz="2800" b="1" dirty="0">
                <a:latin typeface="Comic Sans MS" pitchFamily="66" charset="0"/>
              </a:rPr>
              <a:t>for interference </a:t>
            </a:r>
            <a:r>
              <a:rPr lang="en-US" sz="2800" b="1" dirty="0" smtClean="0">
                <a:latin typeface="Comic Sans MS" pitchFamily="66" charset="0"/>
              </a:rPr>
              <a:t>in </a:t>
            </a:r>
            <a:r>
              <a:rPr lang="en-US" sz="2800" b="1" dirty="0">
                <a:latin typeface="Comic Sans MS" pitchFamily="66" charset="0"/>
              </a:rPr>
              <a:t>experimental data</a:t>
            </a:r>
          </a:p>
          <a:p>
            <a:pPr eaLnBrk="1" hangingPunct="1">
              <a:lnSpc>
                <a:spcPct val="95000"/>
              </a:lnSpc>
            </a:pPr>
            <a:endParaRPr lang="en-US" sz="2800" i="1" dirty="0">
              <a:solidFill>
                <a:srgbClr val="000066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4757" y="762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165" y="777134"/>
            <a:ext cx="12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237" y="6858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858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Correction </a:t>
            </a:r>
            <a:r>
              <a:rPr lang="en-US" sz="2800" b="1" dirty="0">
                <a:latin typeface="Comic Sans MS" pitchFamily="66" charset="0"/>
              </a:rPr>
              <a:t>for interference </a:t>
            </a:r>
            <a:r>
              <a:rPr lang="en-US" sz="2800" b="1" dirty="0" smtClean="0">
                <a:latin typeface="Comic Sans MS" pitchFamily="66" charset="0"/>
              </a:rPr>
              <a:t>in </a:t>
            </a:r>
            <a:r>
              <a:rPr lang="en-US" sz="2800" b="1" dirty="0">
                <a:latin typeface="Comic Sans MS" pitchFamily="66" charset="0"/>
              </a:rPr>
              <a:t>experimental data</a:t>
            </a:r>
          </a:p>
          <a:p>
            <a:pPr eaLnBrk="1" hangingPunct="1">
              <a:lnSpc>
                <a:spcPct val="95000"/>
              </a:lnSpc>
            </a:pPr>
            <a:endParaRPr lang="en-US" sz="2800" i="1" dirty="0">
              <a:solidFill>
                <a:srgbClr val="000066"/>
              </a:solidFill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4757" y="762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165" y="777134"/>
            <a:ext cx="12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657600"/>
            <a:ext cx="3605963" cy="30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884757" y="3733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8804" y="3657600"/>
            <a:ext cx="3549396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985837" y="3748934"/>
            <a:ext cx="121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Peptide 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I: Protein Identification, </a:t>
            </a:r>
            <a:r>
              <a:rPr lang="en-US" sz="2000" dirty="0" smtClean="0">
                <a:solidFill>
                  <a:srgbClr val="FFFF00"/>
                </a:solidFill>
              </a:rPr>
              <a:t>February 4,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II: Protein Characterization, </a:t>
            </a:r>
            <a:r>
              <a:rPr lang="en-US" sz="2000" dirty="0" smtClean="0">
                <a:solidFill>
                  <a:srgbClr val="FFFF00"/>
                </a:solidFill>
              </a:rPr>
              <a:t>February 18,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Quantitation</a:t>
            </a:r>
            <a:r>
              <a:rPr lang="en-US" sz="2000" b="1" i="1" dirty="0" smtClean="0">
                <a:solidFill>
                  <a:srgbClr val="FFFF00"/>
                </a:solidFill>
              </a:rPr>
              <a:t>, </a:t>
            </a:r>
            <a:r>
              <a:rPr lang="en-US" sz="2000" i="1" dirty="0" smtClean="0">
                <a:solidFill>
                  <a:srgbClr val="FFFF00"/>
                </a:solidFill>
              </a:rPr>
              <a:t>February 25,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 rot="5400000">
            <a:off x="426402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4614069" y="6542882"/>
            <a:ext cx="4857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5400000">
            <a:off x="4864101" y="6635750"/>
            <a:ext cx="271462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28"/>
          <p:cNvSpPr txBox="1">
            <a:spLocks noChangeArrowheads="1"/>
          </p:cNvSpPr>
          <p:nvPr/>
        </p:nvSpPr>
        <p:spPr bwMode="auto">
          <a:xfrm>
            <a:off x="471487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3438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86188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500438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786188" y="6572250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4036220" y="6679406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27"/>
          <p:cNvSpPr txBox="1">
            <a:spLocks noChangeArrowheads="1"/>
          </p:cNvSpPr>
          <p:nvPr/>
        </p:nvSpPr>
        <p:spPr bwMode="auto">
          <a:xfrm>
            <a:off x="3857625" y="59166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Metabolic Labeling</a:t>
            </a:r>
          </a:p>
          <a:p>
            <a:pPr algn="ctr"/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3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2784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2785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3037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29"/>
          <p:cNvSpPr txBox="1">
            <a:spLocks noChangeArrowheads="1"/>
          </p:cNvSpPr>
          <p:nvPr/>
        </p:nvSpPr>
        <p:spPr bwMode="auto">
          <a:xfrm>
            <a:off x="1928813" y="1000125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2795" name="TextBox 30"/>
          <p:cNvSpPr txBox="1">
            <a:spLocks noChangeArrowheads="1"/>
          </p:cNvSpPr>
          <p:nvPr/>
        </p:nvSpPr>
        <p:spPr bwMode="auto">
          <a:xfrm>
            <a:off x="6715125" y="1071563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279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02125" y="2698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51320" y="6396335"/>
            <a:ext cx="246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Oda</a:t>
            </a:r>
            <a:r>
              <a:rPr lang="en-US" sz="1200" dirty="0" smtClean="0"/>
              <a:t> et al. PNAS 96 (1999) 6591</a:t>
            </a:r>
          </a:p>
          <a:p>
            <a:r>
              <a:rPr lang="en-US" sz="1200" dirty="0" err="1" smtClean="0"/>
              <a:t>Ong</a:t>
            </a:r>
            <a:r>
              <a:rPr lang="en-US" sz="1200" dirty="0" smtClean="0"/>
              <a:t> et al. MCP 1 (2002) 376</a:t>
            </a:r>
            <a:endParaRPr lang="en-US" sz="1200" dirty="0"/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6687060"/>
              </p:ext>
            </p:extLst>
          </p:nvPr>
        </p:nvGraphicFramePr>
        <p:xfrm>
          <a:off x="1233488" y="838200"/>
          <a:ext cx="630237" cy="731838"/>
        </p:xfrm>
        <a:graphic>
          <a:graphicData uri="http://schemas.openxmlformats.org/presentationml/2006/ole">
            <p:oleObj spid="_x0000_s11302" name="Equation" r:id="rId4" imgW="330057" imgH="330057" progId="Equation.3">
              <p:embed/>
            </p:oleObj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6462554"/>
              </p:ext>
            </p:extLst>
          </p:nvPr>
        </p:nvGraphicFramePr>
        <p:xfrm>
          <a:off x="2552700" y="5835650"/>
          <a:ext cx="560388" cy="731838"/>
        </p:xfrm>
        <a:graphic>
          <a:graphicData uri="http://schemas.openxmlformats.org/presentationml/2006/ole">
            <p:oleObj spid="_x0000_s11303" name="Equation" r:id="rId5" imgW="279400" imgH="330200" progId="Equation.3">
              <p:embed/>
            </p:oleObj>
          </a:graphicData>
        </a:graphic>
      </p:graphicFrame>
      <p:sp>
        <p:nvSpPr>
          <p:cNvPr id="54" name="Rectangle 53"/>
          <p:cNvSpPr/>
          <p:nvPr/>
        </p:nvSpPr>
        <p:spPr>
          <a:xfrm>
            <a:off x="1131195" y="889716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585647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854828"/>
              </p:ext>
            </p:extLst>
          </p:nvPr>
        </p:nvGraphicFramePr>
        <p:xfrm>
          <a:off x="7940675" y="900113"/>
          <a:ext cx="655638" cy="731837"/>
        </p:xfrm>
        <a:graphic>
          <a:graphicData uri="http://schemas.openxmlformats.org/presentationml/2006/ole">
            <p:oleObj spid="_x0000_s11304" name="Equation" r:id="rId6" imgW="342751" imgH="330057" progId="Equation.3">
              <p:embed/>
            </p:oleObj>
          </a:graphicData>
        </a:graphic>
      </p:graphicFrame>
      <p:sp>
        <p:nvSpPr>
          <p:cNvPr id="56" name="Rectangle 55"/>
          <p:cNvSpPr/>
          <p:nvPr/>
        </p:nvSpPr>
        <p:spPr>
          <a:xfrm>
            <a:off x="7860405" y="939990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2611601"/>
              </p:ext>
            </p:extLst>
          </p:nvPr>
        </p:nvGraphicFramePr>
        <p:xfrm>
          <a:off x="1095375" y="1865313"/>
          <a:ext cx="606425" cy="815975"/>
        </p:xfrm>
        <a:graphic>
          <a:graphicData uri="http://schemas.openxmlformats.org/presentationml/2006/ole">
            <p:oleObj spid="_x0000_s11305" name="Equation" r:id="rId7" imgW="317362" imgH="36814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rot="10800000" flipV="1">
            <a:off x="1600202" y="1981200"/>
            <a:ext cx="2590798" cy="2286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8912726"/>
              </p:ext>
            </p:extLst>
          </p:nvPr>
        </p:nvGraphicFramePr>
        <p:xfrm>
          <a:off x="7586663" y="1828800"/>
          <a:ext cx="630237" cy="814388"/>
        </p:xfrm>
        <a:graphic>
          <a:graphicData uri="http://schemas.openxmlformats.org/presentationml/2006/ole">
            <p:oleObj spid="_x0000_s11306" name="Equation" r:id="rId8" imgW="330200" imgH="368300" progId="Equation.3">
              <p:embed/>
            </p:oleObj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10800000">
            <a:off x="5029200" y="1905000"/>
            <a:ext cx="2590800" cy="3048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0869167"/>
              </p:ext>
            </p:extLst>
          </p:nvPr>
        </p:nvGraphicFramePr>
        <p:xfrm>
          <a:off x="6107113" y="5853113"/>
          <a:ext cx="585787" cy="731837"/>
        </p:xfrm>
        <a:graphic>
          <a:graphicData uri="http://schemas.openxmlformats.org/presentationml/2006/ole">
            <p:oleObj spid="_x0000_s11307" name="Equation" r:id="rId9" imgW="291973" imgH="330057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6005870" y="587428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5943600" y="260371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6677025" y="4648200"/>
          <a:ext cx="1454150" cy="814388"/>
        </p:xfrm>
        <a:graphic>
          <a:graphicData uri="http://schemas.openxmlformats.org/presentationml/2006/ole">
            <p:oleObj spid="_x0000_s11308" name="Equation" r:id="rId10" imgW="761669" imgH="368140" progId="Equation.3">
              <p:embed/>
            </p:oleObj>
          </a:graphicData>
        </a:graphic>
      </p:graphicFrame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45326" y="53206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2555165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4" grpId="0" animBg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Comparison of metabolic labeling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and label-free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457200" y="990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14874" y="1447800"/>
            <a:ext cx="3419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Label free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</a:t>
            </a:r>
            <a:endParaRPr lang="en-US" sz="2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724401" y="3569634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Metabolic labeling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 and the behavior of heavy and light isotopes is identical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721" y="1587321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00283" y="1512195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Metabolic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5426314"/>
              </p:ext>
            </p:extLst>
          </p:nvPr>
        </p:nvGraphicFramePr>
        <p:xfrm>
          <a:off x="4598987" y="1828800"/>
          <a:ext cx="4621213" cy="763588"/>
        </p:xfrm>
        <a:graphic>
          <a:graphicData uri="http://schemas.openxmlformats.org/presentationml/2006/ole">
            <p:oleObj spid="_x0000_s12306" name="Equation" r:id="rId5" imgW="1879600" imgH="342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8249752"/>
              </p:ext>
            </p:extLst>
          </p:nvPr>
        </p:nvGraphicFramePr>
        <p:xfrm>
          <a:off x="6300787" y="3990975"/>
          <a:ext cx="557213" cy="757238"/>
        </p:xfrm>
        <a:graphic>
          <a:graphicData uri="http://schemas.openxmlformats.org/presentationml/2006/ole">
            <p:oleObj spid="_x0000_s12307" name="Equation" r:id="rId6" imgW="291973" imgH="34275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063202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Intensity variation between runs</a:t>
            </a:r>
          </a:p>
        </p:txBody>
      </p:sp>
      <p:sp>
        <p:nvSpPr>
          <p:cNvPr id="10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975479"/>
            <a:ext cx="2590800" cy="31393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Replicates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 IP</a:t>
            </a:r>
          </a:p>
          <a:p>
            <a:pPr algn="ctr"/>
            <a:r>
              <a:rPr lang="en-US" dirty="0" smtClean="0"/>
              <a:t>1 Fractionation</a:t>
            </a:r>
          </a:p>
          <a:p>
            <a:pPr algn="ctr"/>
            <a:r>
              <a:rPr lang="en-US" dirty="0" smtClean="0"/>
              <a:t>1 Digestion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vs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 IP</a:t>
            </a:r>
          </a:p>
          <a:p>
            <a:pPr algn="ctr"/>
            <a:r>
              <a:rPr lang="en-US" dirty="0" smtClean="0"/>
              <a:t>3 Fractionations</a:t>
            </a:r>
          </a:p>
          <a:p>
            <a:pPr algn="ctr"/>
            <a:r>
              <a:rPr lang="en-US" dirty="0" smtClean="0"/>
              <a:t>1 Digestion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Fenyo\Desktop\pr-2008-006107_00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05287"/>
            <a:ext cx="1937195" cy="166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096249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How significant is a measured change in amount?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02071" y="1447800"/>
            <a:ext cx="3713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It depends on the size of the random variation of the amount measurement that can be obtained by repeat measurement of identical samples.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25321" y="1587321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28883" y="1512195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Metabolic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95052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457200" y="3185652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14502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1316</Words>
  <Application>Microsoft Office PowerPoint</Application>
  <PresentationFormat>On-screen Show (4:3)</PresentationFormat>
  <Paragraphs>535</Paragraphs>
  <Slides>56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Protein Turnover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5</cp:revision>
  <dcterms:created xsi:type="dcterms:W3CDTF">2005-06-29T18:18:27Z</dcterms:created>
  <dcterms:modified xsi:type="dcterms:W3CDTF">2011-05-10T03:57:58Z</dcterms:modified>
</cp:coreProperties>
</file>